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76" r:id="rId14"/>
    <p:sldId id="275" r:id="rId15"/>
    <p:sldId id="278" r:id="rId16"/>
    <p:sldId id="277" r:id="rId17"/>
    <p:sldId id="273" r:id="rId18"/>
    <p:sldId id="280" r:id="rId19"/>
    <p:sldId id="279" r:id="rId20"/>
    <p:sldId id="274"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64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0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Counselor Education SCHs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Counselor Ed SCHs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Fall 2018</c:v>
                </c:pt>
                <c:pt idx="1">
                  <c:v>Fall 2019</c:v>
                </c:pt>
                <c:pt idx="2">
                  <c:v>Fall 2020</c:v>
                </c:pt>
                <c:pt idx="3">
                  <c:v>Fall 2021</c:v>
                </c:pt>
                <c:pt idx="4">
                  <c:v>Fall 2022</c:v>
                </c:pt>
              </c:strCache>
            </c:strRef>
          </c:cat>
          <c:val>
            <c:numRef>
              <c:f>Sheet1!$B$2:$B$7</c:f>
              <c:numCache>
                <c:formatCode>#,##0</c:formatCode>
                <c:ptCount val="6"/>
                <c:pt idx="0">
                  <c:v>2211</c:v>
                </c:pt>
                <c:pt idx="1">
                  <c:v>2393</c:v>
                </c:pt>
                <c:pt idx="2">
                  <c:v>2960</c:v>
                </c:pt>
                <c:pt idx="3">
                  <c:v>3188</c:v>
                </c:pt>
                <c:pt idx="4">
                  <c:v>3006</c:v>
                </c:pt>
              </c:numCache>
            </c:numRef>
          </c:val>
          <c:extLst>
            <c:ext xmlns:c16="http://schemas.microsoft.com/office/drawing/2014/chart" uri="{C3380CC4-5D6E-409C-BE32-E72D297353CC}">
              <c16:uniqueId val="{00000000-F48C-4E3C-86F1-DBB3AB3CCB35}"/>
            </c:ext>
          </c:extLst>
        </c:ser>
        <c:dLbls>
          <c:showLegendKey val="0"/>
          <c:showVal val="0"/>
          <c:showCatName val="0"/>
          <c:showSerName val="0"/>
          <c:showPercent val="0"/>
          <c:showBubbleSize val="0"/>
        </c:dLbls>
        <c:gapWidth val="219"/>
        <c:overlap val="-27"/>
        <c:axId val="395498815"/>
        <c:axId val="395497151"/>
      </c:barChart>
      <c:catAx>
        <c:axId val="395498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5497151"/>
        <c:crosses val="autoZero"/>
        <c:auto val="1"/>
        <c:lblAlgn val="ctr"/>
        <c:lblOffset val="100"/>
        <c:noMultiLvlLbl val="0"/>
      </c:catAx>
      <c:valAx>
        <c:axId val="39549715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5498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Counselor Education Student Headcount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Student Headcount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Fall 2018</c:v>
                </c:pt>
                <c:pt idx="1">
                  <c:v>Fall 2019</c:v>
                </c:pt>
                <c:pt idx="2">
                  <c:v>Fall 2020</c:v>
                </c:pt>
                <c:pt idx="3">
                  <c:v>Fall 2021</c:v>
                </c:pt>
                <c:pt idx="4">
                  <c:v>Fall 2022</c:v>
                </c:pt>
              </c:strCache>
            </c:strRef>
          </c:cat>
          <c:val>
            <c:numRef>
              <c:f>Sheet1!$B$2:$B$6</c:f>
              <c:numCache>
                <c:formatCode>General</c:formatCode>
                <c:ptCount val="5"/>
                <c:pt idx="0">
                  <c:v>192</c:v>
                </c:pt>
                <c:pt idx="1">
                  <c:v>212</c:v>
                </c:pt>
                <c:pt idx="2">
                  <c:v>278</c:v>
                </c:pt>
                <c:pt idx="3">
                  <c:v>329</c:v>
                </c:pt>
                <c:pt idx="4">
                  <c:v>330</c:v>
                </c:pt>
              </c:numCache>
            </c:numRef>
          </c:val>
          <c:extLst>
            <c:ext xmlns:c16="http://schemas.microsoft.com/office/drawing/2014/chart" uri="{C3380CC4-5D6E-409C-BE32-E72D297353CC}">
              <c16:uniqueId val="{00000000-F82D-42D4-9781-296A10DE6148}"/>
            </c:ext>
          </c:extLst>
        </c:ser>
        <c:dLbls>
          <c:showLegendKey val="0"/>
          <c:showVal val="0"/>
          <c:showCatName val="0"/>
          <c:showSerName val="0"/>
          <c:showPercent val="0"/>
          <c:showBubbleSize val="0"/>
        </c:dLbls>
        <c:gapWidth val="219"/>
        <c:overlap val="-27"/>
        <c:axId val="768710719"/>
        <c:axId val="768708639"/>
      </c:barChart>
      <c:catAx>
        <c:axId val="768710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8708639"/>
        <c:crosses val="autoZero"/>
        <c:auto val="1"/>
        <c:lblAlgn val="ctr"/>
        <c:lblOffset val="100"/>
        <c:noMultiLvlLbl val="0"/>
      </c:catAx>
      <c:valAx>
        <c:axId val="768708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87107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School</a:t>
            </a:r>
            <a:r>
              <a:rPr lang="en-US" baseline="0" dirty="0"/>
              <a:t> of Teaching &amp; Learning </a:t>
            </a:r>
          </a:p>
          <a:p>
            <a:pPr>
              <a:defRPr/>
            </a:pPr>
            <a:r>
              <a:rPr lang="en-US" dirty="0"/>
              <a:t> Undergraduate</a:t>
            </a:r>
            <a:r>
              <a:rPr lang="en-US" baseline="0" dirty="0"/>
              <a:t> Student Headcount</a:t>
            </a:r>
            <a:endParaRPr lang="en-US" dirty="0"/>
          </a:p>
        </c:rich>
      </c:tx>
      <c:layout>
        <c:manualLayout>
          <c:xMode val="edge"/>
          <c:yMode val="edge"/>
          <c:x val="0.19421099780070561"/>
          <c:y val="2.554457591352658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Student Headcount</c:v>
                </c:pt>
              </c:strCache>
            </c:strRef>
          </c:tx>
          <c:spPr>
            <a:solidFill>
              <a:schemeClr val="accent1"/>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2D31-4D84-96F1-BD4085B3612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Fall 2020</c:v>
                </c:pt>
                <c:pt idx="1">
                  <c:v>Fall 2021</c:v>
                </c:pt>
                <c:pt idx="2">
                  <c:v>Fall 2022</c:v>
                </c:pt>
              </c:strCache>
            </c:strRef>
          </c:cat>
          <c:val>
            <c:numRef>
              <c:f>Sheet1!$B$2:$B$5</c:f>
              <c:numCache>
                <c:formatCode>General</c:formatCode>
                <c:ptCount val="4"/>
                <c:pt idx="0">
                  <c:v>1294</c:v>
                </c:pt>
                <c:pt idx="1">
                  <c:v>1487</c:v>
                </c:pt>
                <c:pt idx="2">
                  <c:v>1493</c:v>
                </c:pt>
              </c:numCache>
            </c:numRef>
          </c:val>
          <c:extLst>
            <c:ext xmlns:c16="http://schemas.microsoft.com/office/drawing/2014/chart" uri="{C3380CC4-5D6E-409C-BE32-E72D297353CC}">
              <c16:uniqueId val="{00000000-9852-433E-8993-E86F1C0FC4C5}"/>
            </c:ext>
          </c:extLst>
        </c:ser>
        <c:dLbls>
          <c:showLegendKey val="0"/>
          <c:showVal val="0"/>
          <c:showCatName val="0"/>
          <c:showSerName val="0"/>
          <c:showPercent val="0"/>
          <c:showBubbleSize val="0"/>
        </c:dLbls>
        <c:gapWidth val="219"/>
        <c:overlap val="-27"/>
        <c:axId val="398826303"/>
        <c:axId val="398823391"/>
      </c:barChart>
      <c:catAx>
        <c:axId val="398826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8823391"/>
        <c:crosses val="autoZero"/>
        <c:auto val="1"/>
        <c:lblAlgn val="ctr"/>
        <c:lblOffset val="100"/>
        <c:noMultiLvlLbl val="0"/>
      </c:catAx>
      <c:valAx>
        <c:axId val="3988233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88263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D9F5E-AE26-884E-2495-1259744515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827D43-90CD-AA79-18B3-0370D07E64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74420A-F67B-EAA1-810A-A914C1B84353}"/>
              </a:ext>
            </a:extLst>
          </p:cNvPr>
          <p:cNvSpPr>
            <a:spLocks noGrp="1"/>
          </p:cNvSpPr>
          <p:nvPr>
            <p:ph type="dt" sz="half" idx="10"/>
          </p:nvPr>
        </p:nvSpPr>
        <p:spPr/>
        <p:txBody>
          <a:bodyPr/>
          <a:lstStyle/>
          <a:p>
            <a:fld id="{B49EA1C6-2DC8-8148-8DFC-42644C93EECA}" type="datetimeFigureOut">
              <a:rPr lang="en-US" smtClean="0"/>
              <a:t>3/30/2023</a:t>
            </a:fld>
            <a:endParaRPr lang="en-US" dirty="0"/>
          </a:p>
        </p:txBody>
      </p:sp>
      <p:sp>
        <p:nvSpPr>
          <p:cNvPr id="5" name="Footer Placeholder 4">
            <a:extLst>
              <a:ext uri="{FF2B5EF4-FFF2-40B4-BE49-F238E27FC236}">
                <a16:creationId xmlns:a16="http://schemas.microsoft.com/office/drawing/2014/main" id="{81DF57E0-173D-ABA0-714F-D490B554B3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CA439D-BE8A-C872-804C-8CEC07897660}"/>
              </a:ext>
            </a:extLst>
          </p:cNvPr>
          <p:cNvSpPr>
            <a:spLocks noGrp="1"/>
          </p:cNvSpPr>
          <p:nvPr>
            <p:ph type="sldNum" sz="quarter" idx="12"/>
          </p:nvPr>
        </p:nvSpPr>
        <p:spPr/>
        <p:txBody>
          <a:bodyPr/>
          <a:lstStyle/>
          <a:p>
            <a:fld id="{17131AE2-00FD-5A4F-9940-D5038072A717}" type="slidenum">
              <a:rPr lang="en-US" smtClean="0"/>
              <a:t>‹#›</a:t>
            </a:fld>
            <a:endParaRPr lang="en-US" dirty="0"/>
          </a:p>
        </p:txBody>
      </p:sp>
    </p:spTree>
    <p:extLst>
      <p:ext uri="{BB962C8B-B14F-4D97-AF65-F5344CB8AC3E}">
        <p14:creationId xmlns:p14="http://schemas.microsoft.com/office/powerpoint/2010/main" val="3542849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DD92D-F774-8F9C-75BE-C22B19A75C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8A3769-29C0-1BD5-8745-C2A68C1D97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FF4D2A-EF61-E6D0-B4E3-B38579B09B48}"/>
              </a:ext>
            </a:extLst>
          </p:cNvPr>
          <p:cNvSpPr>
            <a:spLocks noGrp="1"/>
          </p:cNvSpPr>
          <p:nvPr>
            <p:ph type="dt" sz="half" idx="10"/>
          </p:nvPr>
        </p:nvSpPr>
        <p:spPr/>
        <p:txBody>
          <a:bodyPr/>
          <a:lstStyle/>
          <a:p>
            <a:fld id="{B49EA1C6-2DC8-8148-8DFC-42644C93EECA}" type="datetimeFigureOut">
              <a:rPr lang="en-US" smtClean="0"/>
              <a:t>3/30/2023</a:t>
            </a:fld>
            <a:endParaRPr lang="en-US" dirty="0"/>
          </a:p>
        </p:txBody>
      </p:sp>
      <p:sp>
        <p:nvSpPr>
          <p:cNvPr id="5" name="Footer Placeholder 4">
            <a:extLst>
              <a:ext uri="{FF2B5EF4-FFF2-40B4-BE49-F238E27FC236}">
                <a16:creationId xmlns:a16="http://schemas.microsoft.com/office/drawing/2014/main" id="{936B274F-E542-5103-F5D7-7136151854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AF5937-CD8E-0333-3500-C8D12DA93590}"/>
              </a:ext>
            </a:extLst>
          </p:cNvPr>
          <p:cNvSpPr>
            <a:spLocks noGrp="1"/>
          </p:cNvSpPr>
          <p:nvPr>
            <p:ph type="sldNum" sz="quarter" idx="12"/>
          </p:nvPr>
        </p:nvSpPr>
        <p:spPr/>
        <p:txBody>
          <a:bodyPr/>
          <a:lstStyle/>
          <a:p>
            <a:fld id="{17131AE2-00FD-5A4F-9940-D5038072A717}" type="slidenum">
              <a:rPr lang="en-US" smtClean="0"/>
              <a:t>‹#›</a:t>
            </a:fld>
            <a:endParaRPr lang="en-US" dirty="0"/>
          </a:p>
        </p:txBody>
      </p:sp>
    </p:spTree>
    <p:extLst>
      <p:ext uri="{BB962C8B-B14F-4D97-AF65-F5344CB8AC3E}">
        <p14:creationId xmlns:p14="http://schemas.microsoft.com/office/powerpoint/2010/main" val="2058320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B5A8B1-3056-17F9-D03E-D18EB185B8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128AA3-90B9-8043-05C4-811D25EC8E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3A67D9-394A-0EC4-0A08-9600A4FC4547}"/>
              </a:ext>
            </a:extLst>
          </p:cNvPr>
          <p:cNvSpPr>
            <a:spLocks noGrp="1"/>
          </p:cNvSpPr>
          <p:nvPr>
            <p:ph type="dt" sz="half" idx="10"/>
          </p:nvPr>
        </p:nvSpPr>
        <p:spPr/>
        <p:txBody>
          <a:bodyPr/>
          <a:lstStyle/>
          <a:p>
            <a:fld id="{B49EA1C6-2DC8-8148-8DFC-42644C93EECA}" type="datetimeFigureOut">
              <a:rPr lang="en-US" smtClean="0"/>
              <a:t>3/30/2023</a:t>
            </a:fld>
            <a:endParaRPr lang="en-US" dirty="0"/>
          </a:p>
        </p:txBody>
      </p:sp>
      <p:sp>
        <p:nvSpPr>
          <p:cNvPr id="5" name="Footer Placeholder 4">
            <a:extLst>
              <a:ext uri="{FF2B5EF4-FFF2-40B4-BE49-F238E27FC236}">
                <a16:creationId xmlns:a16="http://schemas.microsoft.com/office/drawing/2014/main" id="{0D85AD54-D3D8-D02D-98D0-9C456BFA5A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E920CD-D0ED-6C95-EB49-23C66FC35E78}"/>
              </a:ext>
            </a:extLst>
          </p:cNvPr>
          <p:cNvSpPr>
            <a:spLocks noGrp="1"/>
          </p:cNvSpPr>
          <p:nvPr>
            <p:ph type="sldNum" sz="quarter" idx="12"/>
          </p:nvPr>
        </p:nvSpPr>
        <p:spPr/>
        <p:txBody>
          <a:bodyPr/>
          <a:lstStyle/>
          <a:p>
            <a:fld id="{17131AE2-00FD-5A4F-9940-D5038072A717}" type="slidenum">
              <a:rPr lang="en-US" smtClean="0"/>
              <a:t>‹#›</a:t>
            </a:fld>
            <a:endParaRPr lang="en-US" dirty="0"/>
          </a:p>
        </p:txBody>
      </p:sp>
    </p:spTree>
    <p:extLst>
      <p:ext uri="{BB962C8B-B14F-4D97-AF65-F5344CB8AC3E}">
        <p14:creationId xmlns:p14="http://schemas.microsoft.com/office/powerpoint/2010/main" val="517227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08F43-F6C4-7280-AF99-2ABFD25AF5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82624C-D26C-B177-27BB-E7284F918F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10248-286C-C334-5061-27E123BC3B10}"/>
              </a:ext>
            </a:extLst>
          </p:cNvPr>
          <p:cNvSpPr>
            <a:spLocks noGrp="1"/>
          </p:cNvSpPr>
          <p:nvPr>
            <p:ph type="dt" sz="half" idx="10"/>
          </p:nvPr>
        </p:nvSpPr>
        <p:spPr/>
        <p:txBody>
          <a:bodyPr/>
          <a:lstStyle/>
          <a:p>
            <a:fld id="{B49EA1C6-2DC8-8148-8DFC-42644C93EECA}" type="datetimeFigureOut">
              <a:rPr lang="en-US" smtClean="0"/>
              <a:t>3/30/2023</a:t>
            </a:fld>
            <a:endParaRPr lang="en-US" dirty="0"/>
          </a:p>
        </p:txBody>
      </p:sp>
      <p:sp>
        <p:nvSpPr>
          <p:cNvPr id="5" name="Footer Placeholder 4">
            <a:extLst>
              <a:ext uri="{FF2B5EF4-FFF2-40B4-BE49-F238E27FC236}">
                <a16:creationId xmlns:a16="http://schemas.microsoft.com/office/drawing/2014/main" id="{3EB3FB42-549A-68BC-D6A9-338F257200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0F36CE-F56A-A2C4-A62F-E46F6B7AE1B9}"/>
              </a:ext>
            </a:extLst>
          </p:cNvPr>
          <p:cNvSpPr>
            <a:spLocks noGrp="1"/>
          </p:cNvSpPr>
          <p:nvPr>
            <p:ph type="sldNum" sz="quarter" idx="12"/>
          </p:nvPr>
        </p:nvSpPr>
        <p:spPr/>
        <p:txBody>
          <a:bodyPr/>
          <a:lstStyle/>
          <a:p>
            <a:fld id="{17131AE2-00FD-5A4F-9940-D5038072A717}" type="slidenum">
              <a:rPr lang="en-US" smtClean="0"/>
              <a:t>‹#›</a:t>
            </a:fld>
            <a:endParaRPr lang="en-US" dirty="0"/>
          </a:p>
        </p:txBody>
      </p:sp>
    </p:spTree>
    <p:extLst>
      <p:ext uri="{BB962C8B-B14F-4D97-AF65-F5344CB8AC3E}">
        <p14:creationId xmlns:p14="http://schemas.microsoft.com/office/powerpoint/2010/main" val="1730613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FFB03-36C0-9464-DE65-5024D470F9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6903B8-B938-4303-D300-BB497868E3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E3CD99-3258-19F9-EF51-31C359594992}"/>
              </a:ext>
            </a:extLst>
          </p:cNvPr>
          <p:cNvSpPr>
            <a:spLocks noGrp="1"/>
          </p:cNvSpPr>
          <p:nvPr>
            <p:ph type="dt" sz="half" idx="10"/>
          </p:nvPr>
        </p:nvSpPr>
        <p:spPr/>
        <p:txBody>
          <a:bodyPr/>
          <a:lstStyle/>
          <a:p>
            <a:fld id="{B49EA1C6-2DC8-8148-8DFC-42644C93EECA}" type="datetimeFigureOut">
              <a:rPr lang="en-US" smtClean="0"/>
              <a:t>3/30/2023</a:t>
            </a:fld>
            <a:endParaRPr lang="en-US" dirty="0"/>
          </a:p>
        </p:txBody>
      </p:sp>
      <p:sp>
        <p:nvSpPr>
          <p:cNvPr id="5" name="Footer Placeholder 4">
            <a:extLst>
              <a:ext uri="{FF2B5EF4-FFF2-40B4-BE49-F238E27FC236}">
                <a16:creationId xmlns:a16="http://schemas.microsoft.com/office/drawing/2014/main" id="{AF225F62-59E9-25A7-BCEF-43F05BA1E1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528615-41A6-D8C5-8DBC-EE31FE2DACE6}"/>
              </a:ext>
            </a:extLst>
          </p:cNvPr>
          <p:cNvSpPr>
            <a:spLocks noGrp="1"/>
          </p:cNvSpPr>
          <p:nvPr>
            <p:ph type="sldNum" sz="quarter" idx="12"/>
          </p:nvPr>
        </p:nvSpPr>
        <p:spPr/>
        <p:txBody>
          <a:bodyPr/>
          <a:lstStyle/>
          <a:p>
            <a:fld id="{17131AE2-00FD-5A4F-9940-D5038072A717}" type="slidenum">
              <a:rPr lang="en-US" smtClean="0"/>
              <a:t>‹#›</a:t>
            </a:fld>
            <a:endParaRPr lang="en-US" dirty="0"/>
          </a:p>
        </p:txBody>
      </p:sp>
    </p:spTree>
    <p:extLst>
      <p:ext uri="{BB962C8B-B14F-4D97-AF65-F5344CB8AC3E}">
        <p14:creationId xmlns:p14="http://schemas.microsoft.com/office/powerpoint/2010/main" val="1468493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996E7-CCA4-80E0-0C1D-4012333FC1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028D7E-C822-975C-BBD4-1128E38859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FABF1B-1B15-5F5F-DB40-92638F556B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54C739-DA99-2921-3A41-80DB4EA77D82}"/>
              </a:ext>
            </a:extLst>
          </p:cNvPr>
          <p:cNvSpPr>
            <a:spLocks noGrp="1"/>
          </p:cNvSpPr>
          <p:nvPr>
            <p:ph type="dt" sz="half" idx="10"/>
          </p:nvPr>
        </p:nvSpPr>
        <p:spPr/>
        <p:txBody>
          <a:bodyPr/>
          <a:lstStyle/>
          <a:p>
            <a:fld id="{B49EA1C6-2DC8-8148-8DFC-42644C93EECA}" type="datetimeFigureOut">
              <a:rPr lang="en-US" smtClean="0"/>
              <a:t>3/30/2023</a:t>
            </a:fld>
            <a:endParaRPr lang="en-US" dirty="0"/>
          </a:p>
        </p:txBody>
      </p:sp>
      <p:sp>
        <p:nvSpPr>
          <p:cNvPr id="6" name="Footer Placeholder 5">
            <a:extLst>
              <a:ext uri="{FF2B5EF4-FFF2-40B4-BE49-F238E27FC236}">
                <a16:creationId xmlns:a16="http://schemas.microsoft.com/office/drawing/2014/main" id="{F472A6D0-AE92-547C-83A0-FA5FD15CC7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947BAFB-CD63-FABA-61E5-F9879DB5A0FB}"/>
              </a:ext>
            </a:extLst>
          </p:cNvPr>
          <p:cNvSpPr>
            <a:spLocks noGrp="1"/>
          </p:cNvSpPr>
          <p:nvPr>
            <p:ph type="sldNum" sz="quarter" idx="12"/>
          </p:nvPr>
        </p:nvSpPr>
        <p:spPr/>
        <p:txBody>
          <a:bodyPr/>
          <a:lstStyle/>
          <a:p>
            <a:fld id="{17131AE2-00FD-5A4F-9940-D5038072A717}" type="slidenum">
              <a:rPr lang="en-US" smtClean="0"/>
              <a:t>‹#›</a:t>
            </a:fld>
            <a:endParaRPr lang="en-US" dirty="0"/>
          </a:p>
        </p:txBody>
      </p:sp>
    </p:spTree>
    <p:extLst>
      <p:ext uri="{BB962C8B-B14F-4D97-AF65-F5344CB8AC3E}">
        <p14:creationId xmlns:p14="http://schemas.microsoft.com/office/powerpoint/2010/main" val="4114664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22122-1C09-0E69-C567-198E9F5766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B8A228-3A40-F6FD-78CE-5B880A766D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790A8B-213C-25DA-ADDF-ED3242926B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44D492-EE80-AC94-0FD8-C9703E39A1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E47756-66EC-D3D8-37F3-988B41ED2B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761C46-0586-727B-C46A-DD995E3A7222}"/>
              </a:ext>
            </a:extLst>
          </p:cNvPr>
          <p:cNvSpPr>
            <a:spLocks noGrp="1"/>
          </p:cNvSpPr>
          <p:nvPr>
            <p:ph type="dt" sz="half" idx="10"/>
          </p:nvPr>
        </p:nvSpPr>
        <p:spPr/>
        <p:txBody>
          <a:bodyPr/>
          <a:lstStyle/>
          <a:p>
            <a:fld id="{B49EA1C6-2DC8-8148-8DFC-42644C93EECA}" type="datetimeFigureOut">
              <a:rPr lang="en-US" smtClean="0"/>
              <a:t>3/30/2023</a:t>
            </a:fld>
            <a:endParaRPr lang="en-US" dirty="0"/>
          </a:p>
        </p:txBody>
      </p:sp>
      <p:sp>
        <p:nvSpPr>
          <p:cNvPr id="8" name="Footer Placeholder 7">
            <a:extLst>
              <a:ext uri="{FF2B5EF4-FFF2-40B4-BE49-F238E27FC236}">
                <a16:creationId xmlns:a16="http://schemas.microsoft.com/office/drawing/2014/main" id="{4AEC34D7-68C1-9199-26ED-05D5479AC4E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A89BF9F-9F13-EF37-EDC6-AEAF513517CE}"/>
              </a:ext>
            </a:extLst>
          </p:cNvPr>
          <p:cNvSpPr>
            <a:spLocks noGrp="1"/>
          </p:cNvSpPr>
          <p:nvPr>
            <p:ph type="sldNum" sz="quarter" idx="12"/>
          </p:nvPr>
        </p:nvSpPr>
        <p:spPr/>
        <p:txBody>
          <a:bodyPr/>
          <a:lstStyle/>
          <a:p>
            <a:fld id="{17131AE2-00FD-5A4F-9940-D5038072A717}" type="slidenum">
              <a:rPr lang="en-US" smtClean="0"/>
              <a:t>‹#›</a:t>
            </a:fld>
            <a:endParaRPr lang="en-US" dirty="0"/>
          </a:p>
        </p:txBody>
      </p:sp>
    </p:spTree>
    <p:extLst>
      <p:ext uri="{BB962C8B-B14F-4D97-AF65-F5344CB8AC3E}">
        <p14:creationId xmlns:p14="http://schemas.microsoft.com/office/powerpoint/2010/main" val="2197051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4553F-DF9C-92FF-875F-D4B9DE535D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E91466-BCEF-FC8D-9147-323AA8EEDFFA}"/>
              </a:ext>
            </a:extLst>
          </p:cNvPr>
          <p:cNvSpPr>
            <a:spLocks noGrp="1"/>
          </p:cNvSpPr>
          <p:nvPr>
            <p:ph type="dt" sz="half" idx="10"/>
          </p:nvPr>
        </p:nvSpPr>
        <p:spPr/>
        <p:txBody>
          <a:bodyPr/>
          <a:lstStyle/>
          <a:p>
            <a:fld id="{B49EA1C6-2DC8-8148-8DFC-42644C93EECA}" type="datetimeFigureOut">
              <a:rPr lang="en-US" smtClean="0"/>
              <a:t>3/30/2023</a:t>
            </a:fld>
            <a:endParaRPr lang="en-US" dirty="0"/>
          </a:p>
        </p:txBody>
      </p:sp>
      <p:sp>
        <p:nvSpPr>
          <p:cNvPr id="4" name="Footer Placeholder 3">
            <a:extLst>
              <a:ext uri="{FF2B5EF4-FFF2-40B4-BE49-F238E27FC236}">
                <a16:creationId xmlns:a16="http://schemas.microsoft.com/office/drawing/2014/main" id="{B54C05E6-7650-C1C2-D30E-2C82E684440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7F1612C-8C54-EF9E-D289-7CBE19E2C428}"/>
              </a:ext>
            </a:extLst>
          </p:cNvPr>
          <p:cNvSpPr>
            <a:spLocks noGrp="1"/>
          </p:cNvSpPr>
          <p:nvPr>
            <p:ph type="sldNum" sz="quarter" idx="12"/>
          </p:nvPr>
        </p:nvSpPr>
        <p:spPr/>
        <p:txBody>
          <a:bodyPr/>
          <a:lstStyle/>
          <a:p>
            <a:fld id="{17131AE2-00FD-5A4F-9940-D5038072A717}" type="slidenum">
              <a:rPr lang="en-US" smtClean="0"/>
              <a:t>‹#›</a:t>
            </a:fld>
            <a:endParaRPr lang="en-US" dirty="0"/>
          </a:p>
        </p:txBody>
      </p:sp>
    </p:spTree>
    <p:extLst>
      <p:ext uri="{BB962C8B-B14F-4D97-AF65-F5344CB8AC3E}">
        <p14:creationId xmlns:p14="http://schemas.microsoft.com/office/powerpoint/2010/main" val="1476006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FCF3B-272C-E198-45E8-88A1B3F942A7}"/>
              </a:ext>
            </a:extLst>
          </p:cNvPr>
          <p:cNvSpPr>
            <a:spLocks noGrp="1"/>
          </p:cNvSpPr>
          <p:nvPr>
            <p:ph type="dt" sz="half" idx="10"/>
          </p:nvPr>
        </p:nvSpPr>
        <p:spPr/>
        <p:txBody>
          <a:bodyPr/>
          <a:lstStyle/>
          <a:p>
            <a:fld id="{B49EA1C6-2DC8-8148-8DFC-42644C93EECA}" type="datetimeFigureOut">
              <a:rPr lang="en-US" smtClean="0"/>
              <a:t>3/30/2023</a:t>
            </a:fld>
            <a:endParaRPr lang="en-US" dirty="0"/>
          </a:p>
        </p:txBody>
      </p:sp>
      <p:sp>
        <p:nvSpPr>
          <p:cNvPr id="3" name="Footer Placeholder 2">
            <a:extLst>
              <a:ext uri="{FF2B5EF4-FFF2-40B4-BE49-F238E27FC236}">
                <a16:creationId xmlns:a16="http://schemas.microsoft.com/office/drawing/2014/main" id="{A37CF99E-7505-8F13-BEA4-336589CB845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1249D88-7471-3C11-CCD1-DC21654D3B30}"/>
              </a:ext>
            </a:extLst>
          </p:cNvPr>
          <p:cNvSpPr>
            <a:spLocks noGrp="1"/>
          </p:cNvSpPr>
          <p:nvPr>
            <p:ph type="sldNum" sz="quarter" idx="12"/>
          </p:nvPr>
        </p:nvSpPr>
        <p:spPr/>
        <p:txBody>
          <a:bodyPr/>
          <a:lstStyle/>
          <a:p>
            <a:fld id="{17131AE2-00FD-5A4F-9940-D5038072A717}" type="slidenum">
              <a:rPr lang="en-US" smtClean="0"/>
              <a:t>‹#›</a:t>
            </a:fld>
            <a:endParaRPr lang="en-US" dirty="0"/>
          </a:p>
        </p:txBody>
      </p:sp>
    </p:spTree>
    <p:extLst>
      <p:ext uri="{BB962C8B-B14F-4D97-AF65-F5344CB8AC3E}">
        <p14:creationId xmlns:p14="http://schemas.microsoft.com/office/powerpoint/2010/main" val="688112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ADD91-5420-67ED-CF2B-B83036AB9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A56AFE-4223-BECD-0747-B512806ECE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CAAB76-6766-499D-EABE-FB5F47D8C9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24A1FC-15F1-60BB-4AB4-7AC26D165409}"/>
              </a:ext>
            </a:extLst>
          </p:cNvPr>
          <p:cNvSpPr>
            <a:spLocks noGrp="1"/>
          </p:cNvSpPr>
          <p:nvPr>
            <p:ph type="dt" sz="half" idx="10"/>
          </p:nvPr>
        </p:nvSpPr>
        <p:spPr/>
        <p:txBody>
          <a:bodyPr/>
          <a:lstStyle/>
          <a:p>
            <a:fld id="{B49EA1C6-2DC8-8148-8DFC-42644C93EECA}" type="datetimeFigureOut">
              <a:rPr lang="en-US" smtClean="0"/>
              <a:t>3/30/2023</a:t>
            </a:fld>
            <a:endParaRPr lang="en-US" dirty="0"/>
          </a:p>
        </p:txBody>
      </p:sp>
      <p:sp>
        <p:nvSpPr>
          <p:cNvPr id="6" name="Footer Placeholder 5">
            <a:extLst>
              <a:ext uri="{FF2B5EF4-FFF2-40B4-BE49-F238E27FC236}">
                <a16:creationId xmlns:a16="http://schemas.microsoft.com/office/drawing/2014/main" id="{4567B1D5-3376-9C20-2849-73EA6506B0B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6E885B7-DBE6-9DF4-D597-A63678F73230}"/>
              </a:ext>
            </a:extLst>
          </p:cNvPr>
          <p:cNvSpPr>
            <a:spLocks noGrp="1"/>
          </p:cNvSpPr>
          <p:nvPr>
            <p:ph type="sldNum" sz="quarter" idx="12"/>
          </p:nvPr>
        </p:nvSpPr>
        <p:spPr/>
        <p:txBody>
          <a:bodyPr/>
          <a:lstStyle/>
          <a:p>
            <a:fld id="{17131AE2-00FD-5A4F-9940-D5038072A717}" type="slidenum">
              <a:rPr lang="en-US" smtClean="0"/>
              <a:t>‹#›</a:t>
            </a:fld>
            <a:endParaRPr lang="en-US" dirty="0"/>
          </a:p>
        </p:txBody>
      </p:sp>
    </p:spTree>
    <p:extLst>
      <p:ext uri="{BB962C8B-B14F-4D97-AF65-F5344CB8AC3E}">
        <p14:creationId xmlns:p14="http://schemas.microsoft.com/office/powerpoint/2010/main" val="4088764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7FDDF-C983-155F-BEAA-AA013DA747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D22576-8BFD-7261-9F1C-04E679F5E9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41FF5-CC6B-455D-0D57-A14FE3E927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F4E73F-1F27-5557-7972-B9F9EE9274DB}"/>
              </a:ext>
            </a:extLst>
          </p:cNvPr>
          <p:cNvSpPr>
            <a:spLocks noGrp="1"/>
          </p:cNvSpPr>
          <p:nvPr>
            <p:ph type="dt" sz="half" idx="10"/>
          </p:nvPr>
        </p:nvSpPr>
        <p:spPr/>
        <p:txBody>
          <a:bodyPr/>
          <a:lstStyle/>
          <a:p>
            <a:fld id="{B49EA1C6-2DC8-8148-8DFC-42644C93EECA}" type="datetimeFigureOut">
              <a:rPr lang="en-US" smtClean="0"/>
              <a:t>3/30/2023</a:t>
            </a:fld>
            <a:endParaRPr lang="en-US" dirty="0"/>
          </a:p>
        </p:txBody>
      </p:sp>
      <p:sp>
        <p:nvSpPr>
          <p:cNvPr id="6" name="Footer Placeholder 5">
            <a:extLst>
              <a:ext uri="{FF2B5EF4-FFF2-40B4-BE49-F238E27FC236}">
                <a16:creationId xmlns:a16="http://schemas.microsoft.com/office/drawing/2014/main" id="{E520C5A9-5B8F-27DE-C729-FAEC424CE69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EFDE2C2-BB04-2813-70EE-7E1A12410F79}"/>
              </a:ext>
            </a:extLst>
          </p:cNvPr>
          <p:cNvSpPr>
            <a:spLocks noGrp="1"/>
          </p:cNvSpPr>
          <p:nvPr>
            <p:ph type="sldNum" sz="quarter" idx="12"/>
          </p:nvPr>
        </p:nvSpPr>
        <p:spPr/>
        <p:txBody>
          <a:bodyPr/>
          <a:lstStyle/>
          <a:p>
            <a:fld id="{17131AE2-00FD-5A4F-9940-D5038072A717}" type="slidenum">
              <a:rPr lang="en-US" smtClean="0"/>
              <a:t>‹#›</a:t>
            </a:fld>
            <a:endParaRPr lang="en-US" dirty="0"/>
          </a:p>
        </p:txBody>
      </p:sp>
    </p:spTree>
    <p:extLst>
      <p:ext uri="{BB962C8B-B14F-4D97-AF65-F5344CB8AC3E}">
        <p14:creationId xmlns:p14="http://schemas.microsoft.com/office/powerpoint/2010/main" val="2213074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8644BD-351D-077C-3390-554623DDDF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3A6AE2-2630-FD27-A83B-DB1A202641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D0D89D-96CD-7A71-C870-8960D14F16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EA1C6-2DC8-8148-8DFC-42644C93EECA}" type="datetimeFigureOut">
              <a:rPr lang="en-US" smtClean="0"/>
              <a:t>3/30/2023</a:t>
            </a:fld>
            <a:endParaRPr lang="en-US" dirty="0"/>
          </a:p>
        </p:txBody>
      </p:sp>
      <p:sp>
        <p:nvSpPr>
          <p:cNvPr id="5" name="Footer Placeholder 4">
            <a:extLst>
              <a:ext uri="{FF2B5EF4-FFF2-40B4-BE49-F238E27FC236}">
                <a16:creationId xmlns:a16="http://schemas.microsoft.com/office/drawing/2014/main" id="{82540155-FFB4-1F36-7CFA-9A3F68A714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164140B-EFC3-47C1-DB93-871AC41967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131AE2-00FD-5A4F-9940-D5038072A717}" type="slidenum">
              <a:rPr lang="en-US" smtClean="0"/>
              <a:t>‹#›</a:t>
            </a:fld>
            <a:endParaRPr lang="en-US" dirty="0"/>
          </a:p>
        </p:txBody>
      </p:sp>
    </p:spTree>
    <p:extLst>
      <p:ext uri="{BB962C8B-B14F-4D97-AF65-F5344CB8AC3E}">
        <p14:creationId xmlns:p14="http://schemas.microsoft.com/office/powerpoint/2010/main" val="167332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D2966-CD51-9BF7-1493-1558CA88B938}"/>
              </a:ext>
            </a:extLst>
          </p:cNvPr>
          <p:cNvSpPr>
            <a:spLocks noGrp="1"/>
          </p:cNvSpPr>
          <p:nvPr>
            <p:ph type="ctrTitle"/>
          </p:nvPr>
        </p:nvSpPr>
        <p:spPr>
          <a:xfrm>
            <a:off x="1524000" y="788729"/>
            <a:ext cx="9144000" cy="2387600"/>
          </a:xfrm>
        </p:spPr>
        <p:txBody>
          <a:bodyPr/>
          <a:lstStyle/>
          <a:p>
            <a:r>
              <a:rPr lang="en-US" b="1" dirty="0">
                <a:solidFill>
                  <a:srgbClr val="E36436"/>
                </a:solidFill>
                <a:latin typeface="Helvetica" pitchFamily="2" charset="0"/>
                <a:ea typeface="Helvetica Neue" panose="02000503000000020004" pitchFamily="2" charset="0"/>
                <a:cs typeface="Helvetica Neue" panose="02000503000000020004" pitchFamily="2" charset="0"/>
              </a:rPr>
              <a:t>College of Education</a:t>
            </a:r>
          </a:p>
        </p:txBody>
      </p:sp>
      <p:sp>
        <p:nvSpPr>
          <p:cNvPr id="3" name="Subtitle 2">
            <a:extLst>
              <a:ext uri="{FF2B5EF4-FFF2-40B4-BE49-F238E27FC236}">
                <a16:creationId xmlns:a16="http://schemas.microsoft.com/office/drawing/2014/main" id="{E8528458-64CD-0F4E-1F7E-693D7409A6DE}"/>
              </a:ext>
            </a:extLst>
          </p:cNvPr>
          <p:cNvSpPr>
            <a:spLocks noGrp="1"/>
          </p:cNvSpPr>
          <p:nvPr>
            <p:ph type="subTitle" idx="1"/>
          </p:nvPr>
        </p:nvSpPr>
        <p:spPr>
          <a:xfrm>
            <a:off x="1524000" y="3268404"/>
            <a:ext cx="9144000" cy="1655762"/>
          </a:xfrm>
        </p:spPr>
        <p:txBody>
          <a:bodyPr/>
          <a:lstStyle/>
          <a:p>
            <a:r>
              <a:rPr lang="en-US" dirty="0">
                <a:solidFill>
                  <a:schemeClr val="bg2">
                    <a:lumMod val="25000"/>
                  </a:schemeClr>
                </a:solidFill>
                <a:latin typeface="Helvetica" pitchFamily="2" charset="0"/>
              </a:rPr>
              <a:t>FY 2024 Planning and Budget Meeting</a:t>
            </a:r>
          </a:p>
        </p:txBody>
      </p:sp>
      <p:pic>
        <p:nvPicPr>
          <p:cNvPr id="5" name="Picture 4">
            <a:extLst>
              <a:ext uri="{FF2B5EF4-FFF2-40B4-BE49-F238E27FC236}">
                <a16:creationId xmlns:a16="http://schemas.microsoft.com/office/drawing/2014/main" id="{DA7E4B59-9D15-D109-98FF-2F07995C39F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60269" y="5436973"/>
            <a:ext cx="2671461" cy="1118286"/>
          </a:xfrm>
          <a:prstGeom prst="rect">
            <a:avLst/>
          </a:prstGeom>
        </p:spPr>
      </p:pic>
    </p:spTree>
    <p:extLst>
      <p:ext uri="{BB962C8B-B14F-4D97-AF65-F5344CB8AC3E}">
        <p14:creationId xmlns:p14="http://schemas.microsoft.com/office/powerpoint/2010/main" val="3194137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6B1F-72A7-FC8E-020D-D8C77C507DD2}"/>
              </a:ext>
            </a:extLst>
          </p:cNvPr>
          <p:cNvSpPr>
            <a:spLocks noGrp="1"/>
          </p:cNvSpPr>
          <p:nvPr>
            <p:ph type="title"/>
          </p:nvPr>
        </p:nvSpPr>
        <p:spPr>
          <a:xfrm>
            <a:off x="490665" y="170047"/>
            <a:ext cx="10515600" cy="1325563"/>
          </a:xfrm>
        </p:spPr>
        <p:txBody>
          <a:bodyPr>
            <a:normAutofit fontScale="90000"/>
          </a:bodyPr>
          <a:lstStyle/>
          <a:p>
            <a:pPr algn="ctr"/>
            <a:r>
              <a:rPr lang="en-US" b="1" dirty="0">
                <a:solidFill>
                  <a:srgbClr val="E36436"/>
                </a:solidFill>
                <a:latin typeface="Helvetica" pitchFamily="2" charset="0"/>
                <a:ea typeface="Helvetica Neue" panose="02000503000000020004" pitchFamily="2" charset="0"/>
                <a:cs typeface="Helvetica Neue" panose="02000503000000020004" pitchFamily="2" charset="0"/>
              </a:rPr>
              <a:t>Supportive Data for Coordinator II, ACP</a:t>
            </a:r>
            <a:br>
              <a:rPr lang="en-US" b="1" dirty="0">
                <a:solidFill>
                  <a:srgbClr val="E36436"/>
                </a:solidFill>
                <a:latin typeface="Helvetica Neue" panose="02000503000000020004" pitchFamily="2" charset="0"/>
                <a:ea typeface="Helvetica Neue" panose="02000503000000020004" pitchFamily="2" charset="0"/>
                <a:cs typeface="Helvetica Neue" panose="02000503000000020004" pitchFamily="2" charset="0"/>
              </a:rPr>
            </a:br>
            <a:endParaRPr lang="en-US" i="1" dirty="0">
              <a:solidFill>
                <a:srgbClr val="E36436"/>
              </a:solidFill>
              <a:latin typeface="Helvetica Oblique" pitchFamily="2" charset="0"/>
              <a:ea typeface="Helvetica Neue" panose="02000503000000020004" pitchFamily="2" charset="0"/>
              <a:cs typeface="Helvetica Neue" panose="02000503000000020004" pitchFamily="2" charset="0"/>
            </a:endParaRPr>
          </a:p>
        </p:txBody>
      </p:sp>
      <p:pic>
        <p:nvPicPr>
          <p:cNvPr id="6" name="Picture 5">
            <a:extLst>
              <a:ext uri="{FF2B5EF4-FFF2-40B4-BE49-F238E27FC236}">
                <a16:creationId xmlns:a16="http://schemas.microsoft.com/office/drawing/2014/main" id="{48130D7A-19A3-7725-6E48-4CAFDD31343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373678" y="6127267"/>
            <a:ext cx="685800" cy="596900"/>
          </a:xfrm>
          <a:prstGeom prst="rect">
            <a:avLst/>
          </a:prstGeom>
        </p:spPr>
      </p:pic>
      <p:sp>
        <p:nvSpPr>
          <p:cNvPr id="7" name="TextBox 6">
            <a:extLst>
              <a:ext uri="{FF2B5EF4-FFF2-40B4-BE49-F238E27FC236}">
                <a16:creationId xmlns:a16="http://schemas.microsoft.com/office/drawing/2014/main" id="{617BBD16-4419-4321-86D6-10CA1DF60D98}"/>
              </a:ext>
            </a:extLst>
          </p:cNvPr>
          <p:cNvSpPr txBox="1"/>
          <p:nvPr/>
        </p:nvSpPr>
        <p:spPr>
          <a:xfrm>
            <a:off x="311801" y="2120448"/>
            <a:ext cx="939567" cy="461665"/>
          </a:xfrm>
          <a:prstGeom prst="rect">
            <a:avLst/>
          </a:prstGeom>
          <a:noFill/>
        </p:spPr>
        <p:txBody>
          <a:bodyPr wrap="square" rtlCol="0">
            <a:spAutoFit/>
          </a:bodyPr>
          <a:lstStyle/>
          <a:p>
            <a:r>
              <a:rPr lang="en-US" sz="2400" b="1" dirty="0"/>
              <a:t>600</a:t>
            </a:r>
          </a:p>
        </p:txBody>
      </p:sp>
      <p:sp>
        <p:nvSpPr>
          <p:cNvPr id="5" name="Arrow: Right 4">
            <a:extLst>
              <a:ext uri="{FF2B5EF4-FFF2-40B4-BE49-F238E27FC236}">
                <a16:creationId xmlns:a16="http://schemas.microsoft.com/office/drawing/2014/main" id="{658DF404-6A4E-1D0E-70D7-C64E0E98C987}"/>
              </a:ext>
            </a:extLst>
          </p:cNvPr>
          <p:cNvSpPr/>
          <p:nvPr/>
        </p:nvSpPr>
        <p:spPr>
          <a:xfrm>
            <a:off x="1135380" y="1716426"/>
            <a:ext cx="2560320" cy="11773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Certificates</a:t>
            </a:r>
          </a:p>
        </p:txBody>
      </p:sp>
      <p:sp>
        <p:nvSpPr>
          <p:cNvPr id="8" name="TextBox 7">
            <a:extLst>
              <a:ext uri="{FF2B5EF4-FFF2-40B4-BE49-F238E27FC236}">
                <a16:creationId xmlns:a16="http://schemas.microsoft.com/office/drawing/2014/main" id="{F975380A-3D8F-75DA-F60C-1AA97A424D08}"/>
              </a:ext>
            </a:extLst>
          </p:cNvPr>
          <p:cNvSpPr txBox="1"/>
          <p:nvPr/>
        </p:nvSpPr>
        <p:spPr>
          <a:xfrm>
            <a:off x="3892068" y="2120448"/>
            <a:ext cx="939567" cy="461665"/>
          </a:xfrm>
          <a:prstGeom prst="rect">
            <a:avLst/>
          </a:prstGeom>
          <a:noFill/>
        </p:spPr>
        <p:txBody>
          <a:bodyPr wrap="square" lIns="91440" tIns="45720" rIns="91440" bIns="45720" rtlCol="0" anchor="t">
            <a:spAutoFit/>
          </a:bodyPr>
          <a:lstStyle/>
          <a:p>
            <a:r>
              <a:rPr lang="en-US" sz="2400" b="1" dirty="0"/>
              <a:t>1,100</a:t>
            </a:r>
          </a:p>
        </p:txBody>
      </p:sp>
      <p:sp>
        <p:nvSpPr>
          <p:cNvPr id="11" name="TextBox 10">
            <a:extLst>
              <a:ext uri="{FF2B5EF4-FFF2-40B4-BE49-F238E27FC236}">
                <a16:creationId xmlns:a16="http://schemas.microsoft.com/office/drawing/2014/main" id="{B9F11748-AE4C-3A77-F948-F775AAFC6B1B}"/>
              </a:ext>
            </a:extLst>
          </p:cNvPr>
          <p:cNvSpPr txBox="1"/>
          <p:nvPr/>
        </p:nvSpPr>
        <p:spPr>
          <a:xfrm>
            <a:off x="314613" y="3963960"/>
            <a:ext cx="939567" cy="461665"/>
          </a:xfrm>
          <a:prstGeom prst="rect">
            <a:avLst/>
          </a:prstGeom>
          <a:noFill/>
        </p:spPr>
        <p:txBody>
          <a:bodyPr wrap="square" lIns="91440" tIns="45720" rIns="91440" bIns="45720" rtlCol="0" anchor="t">
            <a:spAutoFit/>
          </a:bodyPr>
          <a:lstStyle/>
          <a:p>
            <a:r>
              <a:rPr lang="en-US" sz="2400" b="1" dirty="0"/>
              <a:t>1,800</a:t>
            </a:r>
            <a:endParaRPr lang="en-US" sz="2400" b="1" dirty="0">
              <a:cs typeface="Calibri"/>
            </a:endParaRPr>
          </a:p>
        </p:txBody>
      </p:sp>
      <p:sp>
        <p:nvSpPr>
          <p:cNvPr id="20" name="Arrow: Right 19">
            <a:extLst>
              <a:ext uri="{FF2B5EF4-FFF2-40B4-BE49-F238E27FC236}">
                <a16:creationId xmlns:a16="http://schemas.microsoft.com/office/drawing/2014/main" id="{20330677-4EE1-0A57-CD7B-30A16E142040}"/>
              </a:ext>
            </a:extLst>
          </p:cNvPr>
          <p:cNvSpPr/>
          <p:nvPr/>
        </p:nvSpPr>
        <p:spPr>
          <a:xfrm>
            <a:off x="1176876" y="3593067"/>
            <a:ext cx="2560320" cy="11773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Certification Exams</a:t>
            </a:r>
          </a:p>
        </p:txBody>
      </p:sp>
      <p:sp>
        <p:nvSpPr>
          <p:cNvPr id="12" name="TextBox 11">
            <a:extLst>
              <a:ext uri="{FF2B5EF4-FFF2-40B4-BE49-F238E27FC236}">
                <a16:creationId xmlns:a16="http://schemas.microsoft.com/office/drawing/2014/main" id="{698165CB-E30B-796D-23EA-76809B2B96E7}"/>
              </a:ext>
            </a:extLst>
          </p:cNvPr>
          <p:cNvSpPr txBox="1"/>
          <p:nvPr/>
        </p:nvSpPr>
        <p:spPr>
          <a:xfrm>
            <a:off x="3892068" y="3997089"/>
            <a:ext cx="939567" cy="461665"/>
          </a:xfrm>
          <a:prstGeom prst="rect">
            <a:avLst/>
          </a:prstGeom>
          <a:noFill/>
        </p:spPr>
        <p:txBody>
          <a:bodyPr wrap="square" lIns="91440" tIns="45720" rIns="91440" bIns="45720" rtlCol="0" anchor="t">
            <a:spAutoFit/>
          </a:bodyPr>
          <a:lstStyle/>
          <a:p>
            <a:r>
              <a:rPr lang="en-US" sz="2400" b="1" dirty="0"/>
              <a:t>3,300</a:t>
            </a:r>
          </a:p>
        </p:txBody>
      </p:sp>
      <p:pic>
        <p:nvPicPr>
          <p:cNvPr id="18" name="Picture 17" descr="College of Education Strategic Plan">
            <a:extLst>
              <a:ext uri="{FF2B5EF4-FFF2-40B4-BE49-F238E27FC236}">
                <a16:creationId xmlns:a16="http://schemas.microsoft.com/office/drawing/2014/main" id="{CBA4F897-6533-190B-B122-DD344054084C}"/>
              </a:ext>
            </a:extLst>
          </p:cNvPr>
          <p:cNvPicPr>
            <a:picLocks noChangeAspect="1"/>
          </p:cNvPicPr>
          <p:nvPr/>
        </p:nvPicPr>
        <p:blipFill rotWithShape="1">
          <a:blip r:embed="rId3"/>
          <a:srcRect l="16377" t="1662" r="66215" b="2431"/>
          <a:stretch/>
        </p:blipFill>
        <p:spPr>
          <a:xfrm>
            <a:off x="6240800" y="779686"/>
            <a:ext cx="3528040" cy="5565729"/>
          </a:xfrm>
          <a:prstGeom prst="rect">
            <a:avLst/>
          </a:prstGeom>
        </p:spPr>
      </p:pic>
    </p:spTree>
    <p:extLst>
      <p:ext uri="{BB962C8B-B14F-4D97-AF65-F5344CB8AC3E}">
        <p14:creationId xmlns:p14="http://schemas.microsoft.com/office/powerpoint/2010/main" val="1431565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130D7A-19A3-7725-6E48-4CAFDD31343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373678" y="6127267"/>
            <a:ext cx="685800" cy="596900"/>
          </a:xfrm>
          <a:prstGeom prst="rect">
            <a:avLst/>
          </a:prstGeom>
        </p:spPr>
      </p:pic>
      <p:sp>
        <p:nvSpPr>
          <p:cNvPr id="8" name="TextBox 7">
            <a:extLst>
              <a:ext uri="{FF2B5EF4-FFF2-40B4-BE49-F238E27FC236}">
                <a16:creationId xmlns:a16="http://schemas.microsoft.com/office/drawing/2014/main" id="{2281B12B-FF45-3A2D-2273-5A366DE2F7A4}"/>
              </a:ext>
            </a:extLst>
          </p:cNvPr>
          <p:cNvSpPr txBox="1"/>
          <p:nvPr/>
        </p:nvSpPr>
        <p:spPr>
          <a:xfrm>
            <a:off x="1053547" y="1371597"/>
            <a:ext cx="2392001" cy="400110"/>
          </a:xfrm>
          <a:prstGeom prst="rect">
            <a:avLst/>
          </a:prstGeom>
          <a:noFill/>
        </p:spPr>
        <p:txBody>
          <a:bodyPr wrap="none" rtlCol="0">
            <a:spAutoFit/>
          </a:bodyPr>
          <a:lstStyle/>
          <a:p>
            <a:r>
              <a:rPr lang="en-US" sz="2000" b="1" dirty="0">
                <a:solidFill>
                  <a:schemeClr val="bg1"/>
                </a:solidFill>
                <a:latin typeface="Helvetica" pitchFamily="2" charset="0"/>
              </a:rPr>
              <a:t>#2 Budget Priority</a:t>
            </a:r>
          </a:p>
        </p:txBody>
      </p:sp>
      <p:sp>
        <p:nvSpPr>
          <p:cNvPr id="9" name="TextBox 8">
            <a:extLst>
              <a:ext uri="{FF2B5EF4-FFF2-40B4-BE49-F238E27FC236}">
                <a16:creationId xmlns:a16="http://schemas.microsoft.com/office/drawing/2014/main" id="{DAF0D539-F745-D6AB-10F3-A0D9081B1D79}"/>
              </a:ext>
            </a:extLst>
          </p:cNvPr>
          <p:cNvSpPr txBox="1"/>
          <p:nvPr/>
        </p:nvSpPr>
        <p:spPr>
          <a:xfrm>
            <a:off x="6095999" y="1371597"/>
            <a:ext cx="2704587" cy="400110"/>
          </a:xfrm>
          <a:prstGeom prst="rect">
            <a:avLst/>
          </a:prstGeom>
          <a:noFill/>
        </p:spPr>
        <p:txBody>
          <a:bodyPr wrap="none" rtlCol="0">
            <a:spAutoFit/>
          </a:bodyPr>
          <a:lstStyle/>
          <a:p>
            <a:r>
              <a:rPr lang="en-US" sz="2000" b="1" dirty="0">
                <a:solidFill>
                  <a:schemeClr val="bg1"/>
                </a:solidFill>
                <a:latin typeface="Helvetica" pitchFamily="2" charset="0"/>
              </a:rPr>
              <a:t>What is the request?</a:t>
            </a:r>
          </a:p>
        </p:txBody>
      </p:sp>
      <p:sp>
        <p:nvSpPr>
          <p:cNvPr id="5" name="Title 1">
            <a:extLst>
              <a:ext uri="{FF2B5EF4-FFF2-40B4-BE49-F238E27FC236}">
                <a16:creationId xmlns:a16="http://schemas.microsoft.com/office/drawing/2014/main" id="{C3A8575A-EB22-1187-5EA3-739E84F867B1}"/>
              </a:ext>
            </a:extLst>
          </p:cNvPr>
          <p:cNvSpPr>
            <a:spLocks noGrp="1"/>
          </p:cNvSpPr>
          <p:nvPr>
            <p:ph type="title"/>
          </p:nvPr>
        </p:nvSpPr>
        <p:spPr>
          <a:xfrm>
            <a:off x="838199" y="139354"/>
            <a:ext cx="10515600" cy="1325563"/>
          </a:xfrm>
        </p:spPr>
        <p:txBody>
          <a:bodyPr/>
          <a:lstStyle/>
          <a:p>
            <a:pPr algn="ctr"/>
            <a:r>
              <a:rPr lang="en-US" b="1" dirty="0">
                <a:solidFill>
                  <a:srgbClr val="E36436"/>
                </a:solidFill>
                <a:latin typeface="Helvetica" pitchFamily="2" charset="0"/>
                <a:ea typeface="Helvetica Neue" panose="02000503000000020004" pitchFamily="2" charset="0"/>
                <a:cs typeface="Helvetica Neue" panose="02000503000000020004" pitchFamily="2" charset="0"/>
              </a:rPr>
              <a:t>Budget Request</a:t>
            </a:r>
          </a:p>
        </p:txBody>
      </p:sp>
      <p:graphicFrame>
        <p:nvGraphicFramePr>
          <p:cNvPr id="10" name="Table 7">
            <a:extLst>
              <a:ext uri="{FF2B5EF4-FFF2-40B4-BE49-F238E27FC236}">
                <a16:creationId xmlns:a16="http://schemas.microsoft.com/office/drawing/2014/main" id="{BC84E82B-8BDC-6A0A-4E07-C35FBDD3D746}"/>
              </a:ext>
            </a:extLst>
          </p:cNvPr>
          <p:cNvGraphicFramePr>
            <a:graphicFrameLocks noGrp="1"/>
          </p:cNvGraphicFramePr>
          <p:nvPr>
            <p:extLst>
              <p:ext uri="{D42A27DB-BD31-4B8C-83A1-F6EECF244321}">
                <p14:modId xmlns:p14="http://schemas.microsoft.com/office/powerpoint/2010/main" val="2718843079"/>
              </p:ext>
            </p:extLst>
          </p:nvPr>
        </p:nvGraphicFramePr>
        <p:xfrm>
          <a:off x="838199" y="1372630"/>
          <a:ext cx="10515600" cy="4826619"/>
        </p:xfrm>
        <a:graphic>
          <a:graphicData uri="http://schemas.openxmlformats.org/drawingml/2006/table">
            <a:tbl>
              <a:tblPr firstRow="1" bandRow="1">
                <a:tableStyleId>{21E4AEA4-8DFA-4A89-87EB-49C32662AFE0}</a:tableStyleId>
              </a:tblPr>
              <a:tblGrid>
                <a:gridCol w="2789584">
                  <a:extLst>
                    <a:ext uri="{9D8B030D-6E8A-4147-A177-3AD203B41FA5}">
                      <a16:colId xmlns:a16="http://schemas.microsoft.com/office/drawing/2014/main" val="1196900940"/>
                    </a:ext>
                  </a:extLst>
                </a:gridCol>
                <a:gridCol w="7726016">
                  <a:extLst>
                    <a:ext uri="{9D8B030D-6E8A-4147-A177-3AD203B41FA5}">
                      <a16:colId xmlns:a16="http://schemas.microsoft.com/office/drawing/2014/main" val="3568809713"/>
                    </a:ext>
                  </a:extLst>
                </a:gridCol>
              </a:tblGrid>
              <a:tr h="406471">
                <a:tc>
                  <a:txBody>
                    <a:bodyPr/>
                    <a:lstStyle/>
                    <a:p>
                      <a:r>
                        <a:rPr lang="en-US" sz="2000" b="1" i="0" dirty="0">
                          <a:latin typeface="Helvetica" pitchFamily="2" charset="0"/>
                        </a:rPr>
                        <a:t>#3 Budget Priority</a:t>
                      </a:r>
                    </a:p>
                  </a:txBody>
                  <a:tcPr>
                    <a:solidFill>
                      <a:srgbClr val="E3643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Helvetica" pitchFamily="2" charset="0"/>
                        </a:rPr>
                        <a:t>Specialist II – Educator Preparation Services</a:t>
                      </a:r>
                    </a:p>
                  </a:txBody>
                  <a:tcPr>
                    <a:solidFill>
                      <a:srgbClr val="E36436"/>
                    </a:solidFill>
                  </a:tcPr>
                </a:tc>
                <a:extLst>
                  <a:ext uri="{0D108BD9-81ED-4DB2-BD59-A6C34878D82A}">
                    <a16:rowId xmlns:a16="http://schemas.microsoft.com/office/drawing/2014/main" val="1047101734"/>
                  </a:ext>
                </a:extLst>
              </a:tr>
              <a:tr h="741534">
                <a:tc>
                  <a:txBody>
                    <a:bodyPr/>
                    <a:lstStyle/>
                    <a:p>
                      <a:r>
                        <a:rPr lang="en-US" sz="1800" b="1" i="0" dirty="0">
                          <a:solidFill>
                            <a:schemeClr val="bg2">
                              <a:lumMod val="25000"/>
                            </a:schemeClr>
                          </a:solidFill>
                          <a:latin typeface="Helvetica" pitchFamily="2" charset="0"/>
                        </a:rPr>
                        <a:t>Aligned with Strategic</a:t>
                      </a:r>
                    </a:p>
                    <a:p>
                      <a:r>
                        <a:rPr lang="en-US" sz="1800" b="1" i="0" dirty="0">
                          <a:solidFill>
                            <a:schemeClr val="bg2">
                              <a:lumMod val="25000"/>
                            </a:schemeClr>
                          </a:solidFill>
                          <a:latin typeface="Helvetica" pitchFamily="2" charset="0"/>
                        </a:rPr>
                        <a:t>Priority Goal</a:t>
                      </a:r>
                    </a:p>
                  </a:txBody>
                  <a:tcPr>
                    <a:solidFill>
                      <a:schemeClr val="bg1"/>
                    </a:solidFill>
                  </a:tcPr>
                </a:tc>
                <a:tc>
                  <a:txBody>
                    <a:bodyPr/>
                    <a:lstStyle/>
                    <a:p>
                      <a:r>
                        <a:rPr lang="en-US" sz="1600" b="0" i="0"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Strategic Priority 1: Prioritize student success and student access. </a:t>
                      </a:r>
                    </a:p>
                    <a:p>
                      <a:r>
                        <a:rPr lang="en-US" sz="1600" b="0" i="0"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Goal 1: Recruit, retain, graduate, and transform students to succeed to drive sustainable growth.</a:t>
                      </a:r>
                    </a:p>
                  </a:txBody>
                  <a:tcPr>
                    <a:solidFill>
                      <a:schemeClr val="bg1"/>
                    </a:solidFill>
                  </a:tcPr>
                </a:tc>
                <a:extLst>
                  <a:ext uri="{0D108BD9-81ED-4DB2-BD59-A6C34878D82A}">
                    <a16:rowId xmlns:a16="http://schemas.microsoft.com/office/drawing/2014/main" val="1953934233"/>
                  </a:ext>
                </a:extLst>
              </a:tr>
              <a:tr h="455671">
                <a:tc>
                  <a:txBody>
                    <a:bodyPr/>
                    <a:lstStyle/>
                    <a:p>
                      <a:r>
                        <a:rPr lang="en-US" sz="1800" b="1" i="0" dirty="0">
                          <a:solidFill>
                            <a:schemeClr val="bg2">
                              <a:lumMod val="25000"/>
                            </a:schemeClr>
                          </a:solidFill>
                          <a:latin typeface="Helvetica" pitchFamily="2" charset="0"/>
                        </a:rPr>
                        <a:t>Amount Requested</a:t>
                      </a:r>
                    </a:p>
                  </a:txBody>
                  <a:tcPr>
                    <a:solidFill>
                      <a:schemeClr val="accent2">
                        <a:lumMod val="40000"/>
                        <a:lumOff val="60000"/>
                      </a:schemeClr>
                    </a:solidFill>
                  </a:tcPr>
                </a:tc>
                <a:tc>
                  <a:txBody>
                    <a:bodyPr/>
                    <a:lstStyle/>
                    <a:p>
                      <a:r>
                        <a:rPr lang="en-US" sz="1600" b="0" i="0"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$55,542</a:t>
                      </a:r>
                    </a:p>
                  </a:txBody>
                  <a:tcPr>
                    <a:solidFill>
                      <a:schemeClr val="accent2">
                        <a:lumMod val="40000"/>
                        <a:lumOff val="60000"/>
                      </a:schemeClr>
                    </a:solidFill>
                  </a:tcPr>
                </a:tc>
                <a:extLst>
                  <a:ext uri="{0D108BD9-81ED-4DB2-BD59-A6C34878D82A}">
                    <a16:rowId xmlns:a16="http://schemas.microsoft.com/office/drawing/2014/main" val="3209393977"/>
                  </a:ext>
                </a:extLst>
              </a:tr>
              <a:tr h="489757">
                <a:tc>
                  <a:txBody>
                    <a:bodyPr/>
                    <a:lstStyle/>
                    <a:p>
                      <a:r>
                        <a:rPr lang="en-US" sz="1800" b="1" i="0" dirty="0">
                          <a:solidFill>
                            <a:schemeClr val="bg2">
                              <a:lumMod val="25000"/>
                            </a:schemeClr>
                          </a:solidFill>
                          <a:latin typeface="Helvetica" pitchFamily="2" charset="0"/>
                        </a:rPr>
                        <a:t>Frequency of Need</a:t>
                      </a:r>
                    </a:p>
                  </a:txBody>
                  <a:tcPr>
                    <a:solidFill>
                      <a:schemeClr val="bg1"/>
                    </a:solidFill>
                  </a:tcPr>
                </a:tc>
                <a:tc>
                  <a:txBody>
                    <a:bodyPr/>
                    <a:lstStyle/>
                    <a:p>
                      <a:r>
                        <a:rPr lang="en-US" sz="1600" b="0" i="0"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Recurring, One-time</a:t>
                      </a:r>
                    </a:p>
                  </a:txBody>
                  <a:tcPr>
                    <a:solidFill>
                      <a:schemeClr val="bg1"/>
                    </a:solidFill>
                  </a:tcPr>
                </a:tc>
                <a:extLst>
                  <a:ext uri="{0D108BD9-81ED-4DB2-BD59-A6C34878D82A}">
                    <a16:rowId xmlns:a16="http://schemas.microsoft.com/office/drawing/2014/main" val="708386040"/>
                  </a:ext>
                </a:extLst>
              </a:tr>
              <a:tr h="1092553">
                <a:tc>
                  <a:txBody>
                    <a:bodyPr/>
                    <a:lstStyle/>
                    <a:p>
                      <a:r>
                        <a:rPr lang="en-US" sz="1800" b="1" i="0" dirty="0">
                          <a:solidFill>
                            <a:schemeClr val="bg2">
                              <a:lumMod val="25000"/>
                            </a:schemeClr>
                          </a:solidFill>
                          <a:latin typeface="Helvetica" pitchFamily="2" charset="0"/>
                        </a:rPr>
                        <a:t>Opportunity Statement</a:t>
                      </a:r>
                    </a:p>
                  </a:txBody>
                  <a:tcPr>
                    <a:solidFill>
                      <a:schemeClr val="accent2">
                        <a:lumMod val="40000"/>
                        <a:lumOff val="60000"/>
                      </a:schemeClr>
                    </a:solidFill>
                  </a:tcPr>
                </a:tc>
                <a:tc>
                  <a:txBody>
                    <a:bodyPr/>
                    <a:lstStyle/>
                    <a:p>
                      <a:r>
                        <a:rPr lang="en-US" dirty="0">
                          <a:effectLst/>
                        </a:rPr>
                        <a:t>Specialist II staff position to assist with students from the entry to the Educator Preparation Program through graduation. This position will support students in meeting required academic benchmarks and assessments necessary for accreditation and certification. Position will also be essential to providing students with the necessary resources to assist with student success.</a:t>
                      </a:r>
                    </a:p>
                  </a:txBody>
                  <a:tcPr anchor="ctr">
                    <a:solidFill>
                      <a:schemeClr val="accent2">
                        <a:lumMod val="40000"/>
                        <a:lumOff val="60000"/>
                      </a:schemeClr>
                    </a:solidFill>
                  </a:tcPr>
                </a:tc>
                <a:extLst>
                  <a:ext uri="{0D108BD9-81ED-4DB2-BD59-A6C34878D82A}">
                    <a16:rowId xmlns:a16="http://schemas.microsoft.com/office/drawing/2014/main" val="126973460"/>
                  </a:ext>
                </a:extLst>
              </a:tr>
              <a:tr h="957022">
                <a:tc>
                  <a:txBody>
                    <a:bodyPr/>
                    <a:lstStyle/>
                    <a:p>
                      <a:r>
                        <a:rPr lang="en-US" sz="1800" b="1" i="0" dirty="0">
                          <a:latin typeface="Helvetica" pitchFamily="2" charset="0"/>
                        </a:rPr>
                        <a:t>Risk Statement</a:t>
                      </a:r>
                    </a:p>
                  </a:txBody>
                  <a:tcPr>
                    <a:solidFill>
                      <a:schemeClr val="bg1"/>
                    </a:solidFill>
                  </a:tcPr>
                </a:tc>
                <a:tc>
                  <a:txBody>
                    <a:bodyPr/>
                    <a:lstStyle/>
                    <a:p>
                      <a:r>
                        <a:rPr lang="en-US" dirty="0">
                          <a:effectLst/>
                        </a:rPr>
                        <a:t>Not supporting this position may result in increased student attrition, higher number of students not completing certification, and lack of direction/support for students in academic need, which may result in a drop in student enrollments and success rates.</a:t>
                      </a:r>
                    </a:p>
                  </a:txBody>
                  <a:tcPr anchor="ctr">
                    <a:solidFill>
                      <a:schemeClr val="bg1"/>
                    </a:solidFill>
                  </a:tcPr>
                </a:tc>
                <a:extLst>
                  <a:ext uri="{0D108BD9-81ED-4DB2-BD59-A6C34878D82A}">
                    <a16:rowId xmlns:a16="http://schemas.microsoft.com/office/drawing/2014/main" val="3968074787"/>
                  </a:ext>
                </a:extLst>
              </a:tr>
            </a:tbl>
          </a:graphicData>
        </a:graphic>
      </p:graphicFrame>
    </p:spTree>
    <p:extLst>
      <p:ext uri="{BB962C8B-B14F-4D97-AF65-F5344CB8AC3E}">
        <p14:creationId xmlns:p14="http://schemas.microsoft.com/office/powerpoint/2010/main" val="16466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6B1F-72A7-FC8E-020D-D8C77C507DD2}"/>
              </a:ext>
            </a:extLst>
          </p:cNvPr>
          <p:cNvSpPr>
            <a:spLocks noGrp="1"/>
          </p:cNvSpPr>
          <p:nvPr>
            <p:ph type="title"/>
          </p:nvPr>
        </p:nvSpPr>
        <p:spPr>
          <a:xfrm>
            <a:off x="838200" y="196162"/>
            <a:ext cx="10515600" cy="1325563"/>
          </a:xfrm>
        </p:spPr>
        <p:txBody>
          <a:bodyPr>
            <a:normAutofit fontScale="90000"/>
          </a:bodyPr>
          <a:lstStyle/>
          <a:p>
            <a:pPr algn="ctr"/>
            <a:r>
              <a:rPr lang="en-US" b="1" dirty="0">
                <a:solidFill>
                  <a:srgbClr val="E36436"/>
                </a:solidFill>
                <a:latin typeface="Helvetica" pitchFamily="2" charset="0"/>
                <a:ea typeface="Helvetica Neue" panose="02000503000000020004" pitchFamily="2" charset="0"/>
                <a:cs typeface="Helvetica Neue" panose="02000503000000020004" pitchFamily="2" charset="0"/>
              </a:rPr>
              <a:t>Supportive Data for Specialist III (Ed Prep)</a:t>
            </a:r>
            <a:br>
              <a:rPr lang="en-US" b="1" dirty="0">
                <a:solidFill>
                  <a:srgbClr val="E36436"/>
                </a:solidFill>
                <a:latin typeface="Helvetica Neue" panose="02000503000000020004" pitchFamily="2" charset="0"/>
                <a:ea typeface="Helvetica Neue" panose="02000503000000020004" pitchFamily="2" charset="0"/>
                <a:cs typeface="Helvetica Neue" panose="02000503000000020004" pitchFamily="2" charset="0"/>
              </a:rPr>
            </a:br>
            <a:endParaRPr lang="en-US" i="1" dirty="0">
              <a:solidFill>
                <a:srgbClr val="E36436"/>
              </a:solidFill>
              <a:latin typeface="Helvetica Oblique" pitchFamily="2" charset="0"/>
              <a:ea typeface="Helvetica Neue" panose="02000503000000020004" pitchFamily="2" charset="0"/>
              <a:cs typeface="Helvetica Neue" panose="02000503000000020004" pitchFamily="2" charset="0"/>
            </a:endParaRPr>
          </a:p>
        </p:txBody>
      </p:sp>
      <p:sp>
        <p:nvSpPr>
          <p:cNvPr id="3" name="Content Placeholder 2">
            <a:extLst>
              <a:ext uri="{FF2B5EF4-FFF2-40B4-BE49-F238E27FC236}">
                <a16:creationId xmlns:a16="http://schemas.microsoft.com/office/drawing/2014/main" id="{433606AF-ABBC-BCE0-1627-02EF7093D913}"/>
              </a:ext>
            </a:extLst>
          </p:cNvPr>
          <p:cNvSpPr>
            <a:spLocks noGrp="1"/>
          </p:cNvSpPr>
          <p:nvPr>
            <p:ph idx="1"/>
          </p:nvPr>
        </p:nvSpPr>
        <p:spPr>
          <a:xfrm>
            <a:off x="477077" y="1746113"/>
            <a:ext cx="11582401" cy="4301642"/>
          </a:xfrm>
        </p:spPr>
        <p:txBody>
          <a:bodyPr vert="horz" lIns="91440" tIns="45720" rIns="91440" bIns="45720" rtlCol="0" anchor="t">
            <a:normAutofit/>
          </a:bodyPr>
          <a:lstStyle/>
          <a:p>
            <a:r>
              <a:rPr lang="en-US" sz="2400" dirty="0">
                <a:solidFill>
                  <a:schemeClr val="bg2">
                    <a:lumMod val="25000"/>
                  </a:schemeClr>
                </a:solidFill>
                <a:latin typeface="Helvetica Oblique"/>
                <a:ea typeface="Helvetica Neue" panose="02000503000000020004" pitchFamily="2" charset="0"/>
                <a:cs typeface="Helvetica Neue" panose="02000503000000020004" pitchFamily="2" charset="0"/>
              </a:rPr>
              <a:t>15.4% increase in student headcount  from Fall 2020- Fall 2022</a:t>
            </a:r>
            <a:endParaRPr lang="en-US" sz="2400" dirty="0">
              <a:solidFill>
                <a:schemeClr val="bg2">
                  <a:lumMod val="25000"/>
                </a:schemeClr>
              </a:solidFill>
              <a:latin typeface="Helvetica Oblique" pitchFamily="2" charset="0"/>
              <a:ea typeface="Helvetica Neue" panose="02000503000000020004" pitchFamily="2" charset="0"/>
              <a:cs typeface="Helvetica Neue" panose="02000503000000020004" pitchFamily="2" charset="0"/>
            </a:endParaRPr>
          </a:p>
          <a:p>
            <a:r>
              <a:rPr lang="en-US" sz="2400" dirty="0">
                <a:solidFill>
                  <a:schemeClr val="bg2">
                    <a:lumMod val="25000"/>
                  </a:schemeClr>
                </a:solidFill>
                <a:latin typeface="Helvetica Oblique"/>
                <a:ea typeface="Helvetica Neue" panose="02000503000000020004" pitchFamily="2" charset="0"/>
                <a:cs typeface="Helvetica Neue" panose="02000503000000020004" pitchFamily="2" charset="0"/>
              </a:rPr>
              <a:t>45.4% </a:t>
            </a:r>
            <a:r>
              <a:rPr lang="en-US" sz="2400" dirty="0">
                <a:solidFill>
                  <a:schemeClr val="bg2">
                    <a:lumMod val="25000"/>
                  </a:schemeClr>
                </a:solidFill>
                <a:ea typeface="+mn-lt"/>
                <a:cs typeface="+mn-lt"/>
              </a:rPr>
              <a:t>(650)</a:t>
            </a:r>
            <a:r>
              <a:rPr lang="en-US" sz="2400" dirty="0">
                <a:solidFill>
                  <a:schemeClr val="bg2">
                    <a:lumMod val="25000"/>
                  </a:schemeClr>
                </a:solidFill>
                <a:latin typeface="Calibri"/>
                <a:ea typeface="+mn-lt"/>
                <a:cs typeface="Calibri"/>
              </a:rPr>
              <a:t> </a:t>
            </a:r>
            <a:r>
              <a:rPr lang="en-US" sz="2400" dirty="0">
                <a:solidFill>
                  <a:schemeClr val="bg2">
                    <a:lumMod val="25000"/>
                  </a:schemeClr>
                </a:solidFill>
                <a:latin typeface="Helvetica Oblique"/>
                <a:ea typeface="Helvetica Neue" panose="02000503000000020004" pitchFamily="2" charset="0"/>
                <a:cs typeface="Helvetica Neue" panose="02000503000000020004" pitchFamily="2" charset="0"/>
              </a:rPr>
              <a:t>of undergraduate students in Fall 2022 were first-generation students </a:t>
            </a:r>
            <a:endParaRPr lang="en-US" sz="2400" dirty="0">
              <a:solidFill>
                <a:schemeClr val="bg2">
                  <a:lumMod val="25000"/>
                </a:schemeClr>
              </a:solidFill>
              <a:latin typeface="Helvetica Oblique" pitchFamily="2" charset="0"/>
              <a:ea typeface="Helvetica Neue" panose="02000503000000020004" pitchFamily="2" charset="0"/>
              <a:cs typeface="Helvetica Neue" panose="02000503000000020004" pitchFamily="2" charset="0"/>
            </a:endParaRPr>
          </a:p>
        </p:txBody>
      </p:sp>
      <p:pic>
        <p:nvPicPr>
          <p:cNvPr id="6" name="Picture 5">
            <a:extLst>
              <a:ext uri="{FF2B5EF4-FFF2-40B4-BE49-F238E27FC236}">
                <a16:creationId xmlns:a16="http://schemas.microsoft.com/office/drawing/2014/main" id="{48130D7A-19A3-7725-6E48-4CAFDD31343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373678" y="6127267"/>
            <a:ext cx="685800" cy="596900"/>
          </a:xfrm>
          <a:prstGeom prst="rect">
            <a:avLst/>
          </a:prstGeom>
        </p:spPr>
      </p:pic>
      <p:graphicFrame>
        <p:nvGraphicFramePr>
          <p:cNvPr id="7" name="Chart 6" descr="School of Teaching &amp; Learning Undergraduate Student Headcount">
            <a:extLst>
              <a:ext uri="{FF2B5EF4-FFF2-40B4-BE49-F238E27FC236}">
                <a16:creationId xmlns:a16="http://schemas.microsoft.com/office/drawing/2014/main" id="{D07F111D-B375-0852-AD92-9D6FA19A85D6}"/>
              </a:ext>
            </a:extLst>
          </p:cNvPr>
          <p:cNvGraphicFramePr/>
          <p:nvPr>
            <p:extLst>
              <p:ext uri="{D42A27DB-BD31-4B8C-83A1-F6EECF244321}">
                <p14:modId xmlns:p14="http://schemas.microsoft.com/office/powerpoint/2010/main" val="4084937201"/>
              </p:ext>
            </p:extLst>
          </p:nvPr>
        </p:nvGraphicFramePr>
        <p:xfrm>
          <a:off x="2518716" y="2656861"/>
          <a:ext cx="6816436" cy="40686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0782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130D7A-19A3-7725-6E48-4CAFDD31343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373678" y="6127267"/>
            <a:ext cx="685800" cy="596900"/>
          </a:xfrm>
          <a:prstGeom prst="rect">
            <a:avLst/>
          </a:prstGeom>
        </p:spPr>
      </p:pic>
      <p:sp>
        <p:nvSpPr>
          <p:cNvPr id="8" name="TextBox 7">
            <a:extLst>
              <a:ext uri="{FF2B5EF4-FFF2-40B4-BE49-F238E27FC236}">
                <a16:creationId xmlns:a16="http://schemas.microsoft.com/office/drawing/2014/main" id="{2281B12B-FF45-3A2D-2273-5A366DE2F7A4}"/>
              </a:ext>
            </a:extLst>
          </p:cNvPr>
          <p:cNvSpPr txBox="1"/>
          <p:nvPr/>
        </p:nvSpPr>
        <p:spPr>
          <a:xfrm>
            <a:off x="1053547" y="1371597"/>
            <a:ext cx="2392001" cy="400110"/>
          </a:xfrm>
          <a:prstGeom prst="rect">
            <a:avLst/>
          </a:prstGeom>
          <a:noFill/>
        </p:spPr>
        <p:txBody>
          <a:bodyPr wrap="none" rtlCol="0">
            <a:spAutoFit/>
          </a:bodyPr>
          <a:lstStyle/>
          <a:p>
            <a:r>
              <a:rPr lang="en-US" sz="2000" b="1" dirty="0">
                <a:solidFill>
                  <a:schemeClr val="bg1"/>
                </a:solidFill>
                <a:latin typeface="Helvetica" pitchFamily="2" charset="0"/>
              </a:rPr>
              <a:t>#3 Budget Priority</a:t>
            </a:r>
          </a:p>
        </p:txBody>
      </p:sp>
      <p:sp>
        <p:nvSpPr>
          <p:cNvPr id="9" name="TextBox 8">
            <a:extLst>
              <a:ext uri="{FF2B5EF4-FFF2-40B4-BE49-F238E27FC236}">
                <a16:creationId xmlns:a16="http://schemas.microsoft.com/office/drawing/2014/main" id="{DAF0D539-F745-D6AB-10F3-A0D9081B1D79}"/>
              </a:ext>
            </a:extLst>
          </p:cNvPr>
          <p:cNvSpPr txBox="1"/>
          <p:nvPr/>
        </p:nvSpPr>
        <p:spPr>
          <a:xfrm>
            <a:off x="6095999" y="1371597"/>
            <a:ext cx="2704587" cy="400110"/>
          </a:xfrm>
          <a:prstGeom prst="rect">
            <a:avLst/>
          </a:prstGeom>
          <a:noFill/>
        </p:spPr>
        <p:txBody>
          <a:bodyPr wrap="none" rtlCol="0">
            <a:spAutoFit/>
          </a:bodyPr>
          <a:lstStyle/>
          <a:p>
            <a:r>
              <a:rPr lang="en-US" sz="2000" b="1" dirty="0">
                <a:solidFill>
                  <a:schemeClr val="bg1"/>
                </a:solidFill>
                <a:latin typeface="Helvetica" pitchFamily="2" charset="0"/>
              </a:rPr>
              <a:t>What is the request?</a:t>
            </a:r>
          </a:p>
        </p:txBody>
      </p:sp>
      <p:sp>
        <p:nvSpPr>
          <p:cNvPr id="5" name="Title 1">
            <a:extLst>
              <a:ext uri="{FF2B5EF4-FFF2-40B4-BE49-F238E27FC236}">
                <a16:creationId xmlns:a16="http://schemas.microsoft.com/office/drawing/2014/main" id="{E54022F2-0FCF-C37E-BD5E-BF2E9FCAD77D}"/>
              </a:ext>
            </a:extLst>
          </p:cNvPr>
          <p:cNvSpPr>
            <a:spLocks noGrp="1"/>
          </p:cNvSpPr>
          <p:nvPr>
            <p:ph type="title"/>
          </p:nvPr>
        </p:nvSpPr>
        <p:spPr>
          <a:xfrm>
            <a:off x="838199" y="139354"/>
            <a:ext cx="10515600" cy="1325563"/>
          </a:xfrm>
        </p:spPr>
        <p:txBody>
          <a:bodyPr/>
          <a:lstStyle/>
          <a:p>
            <a:pPr algn="ctr"/>
            <a:r>
              <a:rPr lang="en-US" b="1" dirty="0">
                <a:solidFill>
                  <a:srgbClr val="E36436"/>
                </a:solidFill>
                <a:latin typeface="Helvetica" pitchFamily="2" charset="0"/>
                <a:ea typeface="Helvetica Neue" panose="02000503000000020004" pitchFamily="2" charset="0"/>
                <a:cs typeface="Helvetica Neue" panose="02000503000000020004" pitchFamily="2" charset="0"/>
              </a:rPr>
              <a:t>Budget Request</a:t>
            </a:r>
          </a:p>
        </p:txBody>
      </p:sp>
      <p:graphicFrame>
        <p:nvGraphicFramePr>
          <p:cNvPr id="10" name="Table 7">
            <a:extLst>
              <a:ext uri="{FF2B5EF4-FFF2-40B4-BE49-F238E27FC236}">
                <a16:creationId xmlns:a16="http://schemas.microsoft.com/office/drawing/2014/main" id="{59504203-95BC-CB79-4460-36ACA4CC06BB}"/>
              </a:ext>
            </a:extLst>
          </p:cNvPr>
          <p:cNvGraphicFramePr>
            <a:graphicFrameLocks noGrp="1"/>
          </p:cNvGraphicFramePr>
          <p:nvPr>
            <p:extLst>
              <p:ext uri="{D42A27DB-BD31-4B8C-83A1-F6EECF244321}">
                <p14:modId xmlns:p14="http://schemas.microsoft.com/office/powerpoint/2010/main" val="1243332542"/>
              </p:ext>
            </p:extLst>
          </p:nvPr>
        </p:nvGraphicFramePr>
        <p:xfrm>
          <a:off x="838199" y="1372630"/>
          <a:ext cx="10515600" cy="4790290"/>
        </p:xfrm>
        <a:graphic>
          <a:graphicData uri="http://schemas.openxmlformats.org/drawingml/2006/table">
            <a:tbl>
              <a:tblPr firstRow="1" bandRow="1">
                <a:tableStyleId>{21E4AEA4-8DFA-4A89-87EB-49C32662AFE0}</a:tableStyleId>
              </a:tblPr>
              <a:tblGrid>
                <a:gridCol w="2789584">
                  <a:extLst>
                    <a:ext uri="{9D8B030D-6E8A-4147-A177-3AD203B41FA5}">
                      <a16:colId xmlns:a16="http://schemas.microsoft.com/office/drawing/2014/main" val="1196900940"/>
                    </a:ext>
                  </a:extLst>
                </a:gridCol>
                <a:gridCol w="7726016">
                  <a:extLst>
                    <a:ext uri="{9D8B030D-6E8A-4147-A177-3AD203B41FA5}">
                      <a16:colId xmlns:a16="http://schemas.microsoft.com/office/drawing/2014/main" val="3568809713"/>
                    </a:ext>
                  </a:extLst>
                </a:gridCol>
              </a:tblGrid>
              <a:tr h="406471">
                <a:tc>
                  <a:txBody>
                    <a:bodyPr/>
                    <a:lstStyle/>
                    <a:p>
                      <a:r>
                        <a:rPr lang="en-US" sz="2000" b="1" i="0" dirty="0">
                          <a:latin typeface="Helvetica" pitchFamily="2" charset="0"/>
                        </a:rPr>
                        <a:t>#4 Budget Priority</a:t>
                      </a:r>
                    </a:p>
                  </a:txBody>
                  <a:tcPr>
                    <a:solidFill>
                      <a:srgbClr val="E3643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Helvetica" pitchFamily="2" charset="0"/>
                        </a:rPr>
                        <a:t>Office Furniture</a:t>
                      </a:r>
                    </a:p>
                  </a:txBody>
                  <a:tcPr>
                    <a:solidFill>
                      <a:srgbClr val="E36436"/>
                    </a:solidFill>
                  </a:tcPr>
                </a:tc>
                <a:extLst>
                  <a:ext uri="{0D108BD9-81ED-4DB2-BD59-A6C34878D82A}">
                    <a16:rowId xmlns:a16="http://schemas.microsoft.com/office/drawing/2014/main" val="1047101734"/>
                  </a:ext>
                </a:extLst>
              </a:tr>
              <a:tr h="741534">
                <a:tc>
                  <a:txBody>
                    <a:bodyPr/>
                    <a:lstStyle/>
                    <a:p>
                      <a:r>
                        <a:rPr lang="en-US" sz="1800" b="1" i="0" dirty="0">
                          <a:solidFill>
                            <a:schemeClr val="bg2">
                              <a:lumMod val="25000"/>
                            </a:schemeClr>
                          </a:solidFill>
                          <a:latin typeface="Helvetica" pitchFamily="2" charset="0"/>
                        </a:rPr>
                        <a:t>Aligned with Strategic</a:t>
                      </a:r>
                    </a:p>
                    <a:p>
                      <a:r>
                        <a:rPr lang="en-US" sz="1800" b="1" i="0" dirty="0">
                          <a:solidFill>
                            <a:schemeClr val="bg2">
                              <a:lumMod val="25000"/>
                            </a:schemeClr>
                          </a:solidFill>
                          <a:latin typeface="Helvetica" pitchFamily="2" charset="0"/>
                        </a:rPr>
                        <a:t>Priority Goal</a:t>
                      </a:r>
                    </a:p>
                  </a:txBody>
                  <a:tcPr>
                    <a:solidFill>
                      <a:schemeClr val="bg1"/>
                    </a:solidFill>
                  </a:tcPr>
                </a:tc>
                <a:tc>
                  <a:txBody>
                    <a:bodyPr/>
                    <a:lstStyle/>
                    <a:p>
                      <a:r>
                        <a:rPr lang="en-US" sz="1600" b="0" i="0"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Strategic Priority 2: </a:t>
                      </a:r>
                      <a:r>
                        <a:rPr lang="en-US" sz="1600" dirty="0">
                          <a:effectLst/>
                          <a:latin typeface="Calibri" panose="020F0502020204030204" pitchFamily="34" charset="0"/>
                          <a:ea typeface="Calibri" panose="020F0502020204030204" pitchFamily="34" charset="0"/>
                        </a:rPr>
                        <a:t>Embody a culture of excellence.</a:t>
                      </a:r>
                      <a:endParaRPr lang="en-US" sz="1600" b="0" i="0" dirty="0">
                        <a:solidFill>
                          <a:schemeClr val="bg2">
                            <a:lumMod val="25000"/>
                          </a:schemeClr>
                        </a:solidFill>
                        <a:latin typeface="Helvetica"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Goal 3: </a:t>
                      </a:r>
                      <a:r>
                        <a:rPr lang="en-US" sz="1800" kern="1200" dirty="0">
                          <a:solidFill>
                            <a:schemeClr val="dk1"/>
                          </a:solidFill>
                          <a:effectLst/>
                          <a:latin typeface="+mn-lt"/>
                          <a:ea typeface="+mn-ea"/>
                          <a:cs typeface="+mn-cs"/>
                        </a:rPr>
                        <a:t>Provide a supportive, empowering, and culturally responsive workplace.</a:t>
                      </a:r>
                    </a:p>
                    <a:p>
                      <a:endParaRPr lang="en-US" sz="1600" b="0" i="0" dirty="0">
                        <a:solidFill>
                          <a:schemeClr val="bg2">
                            <a:lumMod val="25000"/>
                          </a:schemeClr>
                        </a:solidFill>
                        <a:latin typeface="Helvetica" pitchFamily="2" charset="0"/>
                        <a:ea typeface="Helvetica Neue" panose="02000503000000020004" pitchFamily="2" charset="0"/>
                        <a:cs typeface="Helvetica Neue" panose="02000503000000020004" pitchFamily="2" charset="0"/>
                      </a:endParaRPr>
                    </a:p>
                  </a:txBody>
                  <a:tcPr>
                    <a:solidFill>
                      <a:schemeClr val="bg1"/>
                    </a:solidFill>
                  </a:tcPr>
                </a:tc>
                <a:extLst>
                  <a:ext uri="{0D108BD9-81ED-4DB2-BD59-A6C34878D82A}">
                    <a16:rowId xmlns:a16="http://schemas.microsoft.com/office/drawing/2014/main" val="1953934233"/>
                  </a:ext>
                </a:extLst>
              </a:tr>
              <a:tr h="455671">
                <a:tc>
                  <a:txBody>
                    <a:bodyPr/>
                    <a:lstStyle/>
                    <a:p>
                      <a:r>
                        <a:rPr lang="en-US" sz="1800" b="1" i="0" dirty="0">
                          <a:solidFill>
                            <a:schemeClr val="bg2">
                              <a:lumMod val="25000"/>
                            </a:schemeClr>
                          </a:solidFill>
                          <a:latin typeface="Helvetica" pitchFamily="2" charset="0"/>
                        </a:rPr>
                        <a:t>Amount Requested</a:t>
                      </a:r>
                    </a:p>
                  </a:txBody>
                  <a:tcPr>
                    <a:solidFill>
                      <a:schemeClr val="accent2">
                        <a:lumMod val="40000"/>
                        <a:lumOff val="60000"/>
                      </a:schemeClr>
                    </a:solidFill>
                  </a:tcPr>
                </a:tc>
                <a:tc>
                  <a:txBody>
                    <a:bodyPr/>
                    <a:lstStyle/>
                    <a:p>
                      <a:r>
                        <a:rPr lang="en-US" sz="1600" b="0" i="0"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$200,000</a:t>
                      </a:r>
                    </a:p>
                  </a:txBody>
                  <a:tcPr>
                    <a:solidFill>
                      <a:schemeClr val="accent2">
                        <a:lumMod val="40000"/>
                        <a:lumOff val="60000"/>
                      </a:schemeClr>
                    </a:solidFill>
                  </a:tcPr>
                </a:tc>
                <a:extLst>
                  <a:ext uri="{0D108BD9-81ED-4DB2-BD59-A6C34878D82A}">
                    <a16:rowId xmlns:a16="http://schemas.microsoft.com/office/drawing/2014/main" val="3209393977"/>
                  </a:ext>
                </a:extLst>
              </a:tr>
              <a:tr h="489757">
                <a:tc>
                  <a:txBody>
                    <a:bodyPr/>
                    <a:lstStyle/>
                    <a:p>
                      <a:r>
                        <a:rPr lang="en-US" sz="1800" b="1" i="0" dirty="0">
                          <a:solidFill>
                            <a:schemeClr val="bg2">
                              <a:lumMod val="25000"/>
                            </a:schemeClr>
                          </a:solidFill>
                          <a:latin typeface="Helvetica" pitchFamily="2" charset="0"/>
                        </a:rPr>
                        <a:t>Frequency of Need</a:t>
                      </a:r>
                    </a:p>
                  </a:txBody>
                  <a:tcPr>
                    <a:solidFill>
                      <a:schemeClr val="bg1"/>
                    </a:solidFill>
                  </a:tcPr>
                </a:tc>
                <a:tc>
                  <a:txBody>
                    <a:bodyPr/>
                    <a:lstStyle/>
                    <a:p>
                      <a:r>
                        <a:rPr lang="en-US" sz="1600" b="0" i="0"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One Time</a:t>
                      </a:r>
                    </a:p>
                  </a:txBody>
                  <a:tcPr>
                    <a:solidFill>
                      <a:schemeClr val="bg1"/>
                    </a:solidFill>
                  </a:tcPr>
                </a:tc>
                <a:extLst>
                  <a:ext uri="{0D108BD9-81ED-4DB2-BD59-A6C34878D82A}">
                    <a16:rowId xmlns:a16="http://schemas.microsoft.com/office/drawing/2014/main" val="708386040"/>
                  </a:ext>
                </a:extLst>
              </a:tr>
              <a:tr h="1121911">
                <a:tc>
                  <a:txBody>
                    <a:bodyPr/>
                    <a:lstStyle/>
                    <a:p>
                      <a:r>
                        <a:rPr lang="en-US" sz="1800" b="1" i="0" dirty="0">
                          <a:solidFill>
                            <a:schemeClr val="bg2">
                              <a:lumMod val="25000"/>
                            </a:schemeClr>
                          </a:solidFill>
                          <a:latin typeface="Helvetica" pitchFamily="2" charset="0"/>
                        </a:rPr>
                        <a:t>Opportunity Statement</a:t>
                      </a:r>
                    </a:p>
                  </a:txBody>
                  <a:tcPr>
                    <a:solidFill>
                      <a:schemeClr val="accent2">
                        <a:lumMod val="40000"/>
                        <a:lumOff val="60000"/>
                      </a:schemeClr>
                    </a:solidFill>
                  </a:tcPr>
                </a:tc>
                <a:tc>
                  <a:txBody>
                    <a:bodyPr/>
                    <a:lstStyle/>
                    <a:p>
                      <a:r>
                        <a:rPr lang="en-US" sz="1600" b="0" i="0"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Faculty and staff office furniture will allow for consistency across-the-board on office furniture setup and will allow for streamlining of capital equipment expenditures at the college level. This request will allow for adequate repurposing of departmental funds to more strategic, student-centered priorities.</a:t>
                      </a:r>
                    </a:p>
                  </a:txBody>
                  <a:tcPr>
                    <a:solidFill>
                      <a:schemeClr val="accent2">
                        <a:lumMod val="40000"/>
                        <a:lumOff val="60000"/>
                      </a:schemeClr>
                    </a:solidFill>
                  </a:tcPr>
                </a:tc>
                <a:extLst>
                  <a:ext uri="{0D108BD9-81ED-4DB2-BD59-A6C34878D82A}">
                    <a16:rowId xmlns:a16="http://schemas.microsoft.com/office/drawing/2014/main" val="126973460"/>
                  </a:ext>
                </a:extLst>
              </a:tr>
              <a:tr h="957022">
                <a:tc>
                  <a:txBody>
                    <a:bodyPr/>
                    <a:lstStyle/>
                    <a:p>
                      <a:r>
                        <a:rPr lang="en-US" sz="1800" b="1" i="0" dirty="0">
                          <a:latin typeface="Helvetica" pitchFamily="2" charset="0"/>
                        </a:rPr>
                        <a:t>Risk Statement</a:t>
                      </a:r>
                    </a:p>
                  </a:txBody>
                  <a:tcPr>
                    <a:solidFill>
                      <a:schemeClr val="bg1"/>
                    </a:solidFill>
                  </a:tcPr>
                </a:tc>
                <a:tc>
                  <a:txBody>
                    <a:bodyPr/>
                    <a:lstStyle/>
                    <a:p>
                      <a:r>
                        <a:rPr lang="en-US" dirty="0">
                          <a:effectLst/>
                        </a:rPr>
                        <a:t>Since this request is HEF eligible, there is an opportunity to fund this request without the need to use designated tuition funds that could be used for more student-centered expenditures. There are multiple non-furnished offices and others that are due for new furniture. The risk of not funding may directly cause redirection of other funds that could be more strategically used.</a:t>
                      </a:r>
                    </a:p>
                  </a:txBody>
                  <a:tcPr anchor="ctr">
                    <a:solidFill>
                      <a:schemeClr val="bg1"/>
                    </a:solidFill>
                  </a:tcPr>
                </a:tc>
                <a:extLst>
                  <a:ext uri="{0D108BD9-81ED-4DB2-BD59-A6C34878D82A}">
                    <a16:rowId xmlns:a16="http://schemas.microsoft.com/office/drawing/2014/main" val="3968074787"/>
                  </a:ext>
                </a:extLst>
              </a:tr>
            </a:tbl>
          </a:graphicData>
        </a:graphic>
      </p:graphicFrame>
    </p:spTree>
    <p:extLst>
      <p:ext uri="{BB962C8B-B14F-4D97-AF65-F5344CB8AC3E}">
        <p14:creationId xmlns:p14="http://schemas.microsoft.com/office/powerpoint/2010/main" val="1850747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6B1F-72A7-FC8E-020D-D8C77C507DD2}"/>
              </a:ext>
            </a:extLst>
          </p:cNvPr>
          <p:cNvSpPr>
            <a:spLocks noGrp="1"/>
          </p:cNvSpPr>
          <p:nvPr>
            <p:ph type="title"/>
          </p:nvPr>
        </p:nvSpPr>
        <p:spPr>
          <a:xfrm>
            <a:off x="838200" y="196162"/>
            <a:ext cx="10515600" cy="1325563"/>
          </a:xfrm>
        </p:spPr>
        <p:txBody>
          <a:bodyPr/>
          <a:lstStyle/>
          <a:p>
            <a:pPr algn="ctr"/>
            <a:r>
              <a:rPr lang="en-US" b="1" dirty="0">
                <a:solidFill>
                  <a:srgbClr val="E36436"/>
                </a:solidFill>
                <a:latin typeface="Helvetica" pitchFamily="2" charset="0"/>
                <a:ea typeface="Helvetica Neue" panose="02000503000000020004" pitchFamily="2" charset="0"/>
                <a:cs typeface="Helvetica Neue" panose="02000503000000020004" pitchFamily="2" charset="0"/>
              </a:rPr>
              <a:t>Summary of Budget Requests</a:t>
            </a:r>
          </a:p>
        </p:txBody>
      </p:sp>
      <p:pic>
        <p:nvPicPr>
          <p:cNvPr id="6" name="Picture 5">
            <a:extLst>
              <a:ext uri="{FF2B5EF4-FFF2-40B4-BE49-F238E27FC236}">
                <a16:creationId xmlns:a16="http://schemas.microsoft.com/office/drawing/2014/main" id="{48130D7A-19A3-7725-6E48-4CAFDD31343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373678" y="6127267"/>
            <a:ext cx="685800" cy="596900"/>
          </a:xfrm>
          <a:prstGeom prst="rect">
            <a:avLst/>
          </a:prstGeom>
        </p:spPr>
      </p:pic>
      <p:sp>
        <p:nvSpPr>
          <p:cNvPr id="5" name="Content Placeholder 4">
            <a:extLst>
              <a:ext uri="{FF2B5EF4-FFF2-40B4-BE49-F238E27FC236}">
                <a16:creationId xmlns:a16="http://schemas.microsoft.com/office/drawing/2014/main" id="{A4E772F8-AC28-2AAB-02D2-022F9A78EEA6}"/>
              </a:ext>
            </a:extLst>
          </p:cNvPr>
          <p:cNvSpPr>
            <a:spLocks noGrp="1"/>
          </p:cNvSpPr>
          <p:nvPr>
            <p:ph idx="1"/>
          </p:nvPr>
        </p:nvSpPr>
        <p:spPr>
          <a:xfrm>
            <a:off x="838200" y="1636784"/>
            <a:ext cx="10515600" cy="4351338"/>
          </a:xfrm>
        </p:spPr>
        <p:txBody>
          <a:bodyPr/>
          <a:lstStyle/>
          <a:p>
            <a:pPr marL="514350" indent="-514350">
              <a:buFont typeface="+mj-lt"/>
              <a:buAutoNum type="arabicPeriod"/>
            </a:pPr>
            <a:r>
              <a:rPr lang="en-US"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Director of Clinics 		– $ 87,821</a:t>
            </a:r>
          </a:p>
          <a:p>
            <a:pPr marL="514350" indent="-514350">
              <a:buFont typeface="+mj-lt"/>
              <a:buAutoNum type="arabicPeriod"/>
            </a:pPr>
            <a:r>
              <a:rPr lang="en-US"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Coordinator II (ACP)	– $ 69,021</a:t>
            </a:r>
          </a:p>
          <a:p>
            <a:pPr marL="514350" indent="-514350">
              <a:buFont typeface="+mj-lt"/>
              <a:buAutoNum type="arabicPeriod"/>
            </a:pPr>
            <a:r>
              <a:rPr lang="en-US"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Specialist II (Ed Prep)	– $ 55,542</a:t>
            </a:r>
          </a:p>
          <a:p>
            <a:pPr marL="514350" indent="-514350">
              <a:buFont typeface="+mj-lt"/>
              <a:buAutoNum type="arabicPeriod"/>
            </a:pPr>
            <a:r>
              <a:rPr lang="en-US"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Furniture			– $ 200,000</a:t>
            </a:r>
          </a:p>
          <a:p>
            <a:pPr marL="514350" indent="-514350">
              <a:buFont typeface="+mj-lt"/>
              <a:buAutoNum type="arabicPeriod"/>
            </a:pPr>
            <a:endParaRPr lang="en-US" dirty="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en-US" b="1" dirty="0">
                <a:solidFill>
                  <a:srgbClr val="E36436"/>
                </a:solidFill>
                <a:latin typeface="Helvetica" pitchFamily="2" charset="0"/>
                <a:ea typeface="Helvetica Neue" panose="02000503000000020004" pitchFamily="2" charset="0"/>
                <a:cs typeface="Helvetica Neue" panose="02000503000000020004" pitchFamily="2" charset="0"/>
              </a:rPr>
              <a:t>*Total Amount Requested – $412,384</a:t>
            </a:r>
          </a:p>
        </p:txBody>
      </p:sp>
    </p:spTree>
    <p:extLst>
      <p:ext uri="{BB962C8B-B14F-4D97-AF65-F5344CB8AC3E}">
        <p14:creationId xmlns:p14="http://schemas.microsoft.com/office/powerpoint/2010/main" val="822068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6B1F-72A7-FC8E-020D-D8C77C507DD2}"/>
              </a:ext>
            </a:extLst>
          </p:cNvPr>
          <p:cNvSpPr>
            <a:spLocks noGrp="1"/>
          </p:cNvSpPr>
          <p:nvPr>
            <p:ph type="title"/>
          </p:nvPr>
        </p:nvSpPr>
        <p:spPr>
          <a:xfrm>
            <a:off x="838200" y="196162"/>
            <a:ext cx="10515600" cy="1325563"/>
          </a:xfrm>
        </p:spPr>
        <p:txBody>
          <a:bodyPr/>
          <a:lstStyle/>
          <a:p>
            <a:pPr algn="ctr"/>
            <a:r>
              <a:rPr lang="en-US" b="1" dirty="0">
                <a:solidFill>
                  <a:srgbClr val="E36436"/>
                </a:solidFill>
                <a:latin typeface="Helvetica" pitchFamily="2" charset="0"/>
                <a:ea typeface="Helvetica Neue" panose="02000503000000020004" pitchFamily="2" charset="0"/>
                <a:cs typeface="Helvetica Neue" panose="02000503000000020004" pitchFamily="2" charset="0"/>
              </a:rPr>
              <a:t>Self-funded New Initiatives </a:t>
            </a:r>
          </a:p>
        </p:txBody>
      </p:sp>
      <p:pic>
        <p:nvPicPr>
          <p:cNvPr id="6" name="Picture 5">
            <a:extLst>
              <a:ext uri="{FF2B5EF4-FFF2-40B4-BE49-F238E27FC236}">
                <a16:creationId xmlns:a16="http://schemas.microsoft.com/office/drawing/2014/main" id="{48130D7A-19A3-7725-6E48-4CAFDD31343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373678" y="6127267"/>
            <a:ext cx="685800" cy="596900"/>
          </a:xfrm>
          <a:prstGeom prst="rect">
            <a:avLst/>
          </a:prstGeom>
        </p:spPr>
      </p:pic>
      <p:sp>
        <p:nvSpPr>
          <p:cNvPr id="5" name="Content Placeholder 4">
            <a:extLst>
              <a:ext uri="{FF2B5EF4-FFF2-40B4-BE49-F238E27FC236}">
                <a16:creationId xmlns:a16="http://schemas.microsoft.com/office/drawing/2014/main" id="{A4E772F8-AC28-2AAB-02D2-022F9A78EEA6}"/>
              </a:ext>
            </a:extLst>
          </p:cNvPr>
          <p:cNvSpPr>
            <a:spLocks noGrp="1"/>
          </p:cNvSpPr>
          <p:nvPr>
            <p:ph idx="1"/>
          </p:nvPr>
        </p:nvSpPr>
        <p:spPr>
          <a:xfrm>
            <a:off x="838200" y="1449045"/>
            <a:ext cx="10537686" cy="4539077"/>
          </a:xfrm>
        </p:spPr>
        <p:txBody>
          <a:bodyPr vert="horz" lIns="91440" tIns="45720" rIns="91440" bIns="45720" rtlCol="0" anchor="t">
            <a:normAutofit fontScale="77500" lnSpcReduction="20000"/>
          </a:bodyPr>
          <a:lstStyle/>
          <a:p>
            <a:r>
              <a:rPr lang="en-US" b="1" dirty="0">
                <a:solidFill>
                  <a:schemeClr val="bg2">
                    <a:lumMod val="25000"/>
                  </a:schemeClr>
                </a:solidFill>
                <a:latin typeface="Helvetica"/>
                <a:ea typeface="Helvetica Neue" panose="02000503000000020004" pitchFamily="2" charset="0"/>
                <a:cs typeface="Helvetica Neue" panose="02000503000000020004" pitchFamily="2" charset="0"/>
              </a:rPr>
              <a:t>Performance-based assessment coordinator </a:t>
            </a:r>
            <a:endParaRPr lang="en-US" b="1" dirty="0">
              <a:solidFill>
                <a:schemeClr val="bg2">
                  <a:lumMod val="25000"/>
                </a:schemeClr>
              </a:solidFill>
              <a:latin typeface="Helvetica" pitchFamily="2" charset="0"/>
              <a:ea typeface="Helvetica Neue" panose="02000503000000020004" pitchFamily="2" charset="0"/>
              <a:cs typeface="Helvetica Neue" panose="02000503000000020004" pitchFamily="2" charset="0"/>
            </a:endParaRPr>
          </a:p>
          <a:p>
            <a:pPr marL="0" indent="0">
              <a:buNone/>
            </a:pPr>
            <a:r>
              <a:rPr lang="en-US" sz="1800" b="1" dirty="0">
                <a:solidFill>
                  <a:schemeClr val="bg2">
                    <a:lumMod val="25000"/>
                  </a:schemeClr>
                </a:solidFill>
                <a:latin typeface="Helvetica"/>
                <a:ea typeface="Helvetica Neue" panose="02000503000000020004" pitchFamily="2" charset="0"/>
                <a:cs typeface="Helvetica Neue" panose="02000503000000020004" pitchFamily="2" charset="0"/>
              </a:rPr>
              <a:t>Strategic Priorities 1 &amp; 3</a:t>
            </a:r>
            <a:endParaRPr lang="en-US" sz="1800" b="1" dirty="0">
              <a:solidFill>
                <a:schemeClr val="bg2">
                  <a:lumMod val="25000"/>
                </a:schemeClr>
              </a:solidFill>
              <a:latin typeface="Helvetica" pitchFamily="2" charset="0"/>
              <a:ea typeface="Helvetica Neue" panose="02000503000000020004" pitchFamily="2" charset="0"/>
              <a:cs typeface="Helvetica Neue" panose="02000503000000020004" pitchFamily="2" charset="0"/>
            </a:endParaRPr>
          </a:p>
          <a:p>
            <a:pPr marL="0" indent="0">
              <a:buNone/>
            </a:pPr>
            <a:endParaRPr lang="en-US" b="1" dirty="0">
              <a:solidFill>
                <a:schemeClr val="bg2">
                  <a:lumMod val="25000"/>
                </a:schemeClr>
              </a:solidFill>
              <a:latin typeface="Helvetica"/>
              <a:ea typeface="+mn-lt"/>
              <a:cs typeface="Helvetica"/>
            </a:endParaRPr>
          </a:p>
          <a:p>
            <a:pPr marL="228600" lvl="1"/>
            <a:r>
              <a:rPr lang="en-US" sz="2800" b="1" dirty="0">
                <a:solidFill>
                  <a:schemeClr val="bg2">
                    <a:lumMod val="25000"/>
                  </a:schemeClr>
                </a:solidFill>
                <a:latin typeface="Helvetica"/>
                <a:ea typeface="+mn-lt"/>
                <a:cs typeface="Helvetica"/>
              </a:rPr>
              <a:t>TK20 management platform</a:t>
            </a:r>
            <a:endParaRPr lang="en-US" sz="2800" dirty="0">
              <a:solidFill>
                <a:schemeClr val="bg2">
                  <a:lumMod val="25000"/>
                </a:schemeClr>
              </a:solidFill>
              <a:ea typeface="+mn-lt"/>
              <a:cs typeface="+mn-lt"/>
            </a:endParaRPr>
          </a:p>
          <a:p>
            <a:pPr marL="0" lvl="3" indent="0">
              <a:buNone/>
            </a:pPr>
            <a:r>
              <a:rPr lang="en-US" b="1" dirty="0">
                <a:solidFill>
                  <a:schemeClr val="bg2">
                    <a:lumMod val="25000"/>
                  </a:schemeClr>
                </a:solidFill>
                <a:latin typeface="Helvetica"/>
                <a:ea typeface="+mn-lt"/>
                <a:cs typeface="Helvetica"/>
              </a:rPr>
              <a:t>Strategic Priority 2</a:t>
            </a:r>
            <a:endParaRPr lang="en-US" dirty="0">
              <a:ea typeface="+mn-lt"/>
              <a:cs typeface="+mn-lt"/>
            </a:endParaRPr>
          </a:p>
          <a:p>
            <a:pPr marL="228600" lvl="3"/>
            <a:endParaRPr lang="en-US" dirty="0">
              <a:ea typeface="+mn-lt"/>
              <a:cs typeface="+mn-lt"/>
            </a:endParaRPr>
          </a:p>
          <a:p>
            <a:pPr marL="228600" lvl="3"/>
            <a:endParaRPr lang="en-US" b="1" dirty="0">
              <a:solidFill>
                <a:schemeClr val="bg2">
                  <a:lumMod val="25000"/>
                </a:schemeClr>
              </a:solidFill>
              <a:latin typeface="Helvetica" pitchFamily="2" charset="0"/>
              <a:ea typeface="Helvetica Neue" panose="02000503000000020004" pitchFamily="2" charset="0"/>
              <a:cs typeface="Helvetica"/>
            </a:endParaRPr>
          </a:p>
          <a:p>
            <a:pPr marL="228600" lvl="3"/>
            <a:r>
              <a:rPr lang="en-US" sz="2800" b="1" dirty="0">
                <a:solidFill>
                  <a:schemeClr val="bg2">
                    <a:lumMod val="25000"/>
                  </a:schemeClr>
                </a:solidFill>
                <a:latin typeface="Helvetica"/>
                <a:ea typeface="Helvetica Neue" panose="02000503000000020004" pitchFamily="2" charset="0"/>
                <a:cs typeface="Helvetica Neue" panose="02000503000000020004" pitchFamily="2" charset="0"/>
              </a:rPr>
              <a:t>Clinical faculty in high need and growing program areas</a:t>
            </a:r>
            <a:endParaRPr lang="en-US" sz="2800" b="1" dirty="0">
              <a:solidFill>
                <a:schemeClr val="bg2">
                  <a:lumMod val="25000"/>
                </a:schemeClr>
              </a:solidFill>
              <a:latin typeface="Helvetica" pitchFamily="2" charset="0"/>
              <a:ea typeface="Helvetica Neue" panose="02000503000000020004" pitchFamily="2" charset="0"/>
              <a:cs typeface="Helvetica Neue" panose="02000503000000020004" pitchFamily="2" charset="0"/>
            </a:endParaRPr>
          </a:p>
          <a:p>
            <a:pPr marL="0" indent="0">
              <a:buNone/>
            </a:pPr>
            <a:r>
              <a:rPr lang="en-US" sz="1800" b="1" dirty="0">
                <a:solidFill>
                  <a:schemeClr val="bg2">
                    <a:lumMod val="25000"/>
                  </a:schemeClr>
                </a:solidFill>
                <a:latin typeface="Helvetica"/>
                <a:ea typeface="Helvetica Neue" panose="02000503000000020004" pitchFamily="2" charset="0"/>
                <a:cs typeface="Helvetica Neue" panose="02000503000000020004" pitchFamily="2" charset="0"/>
              </a:rPr>
              <a:t>Strategic Priority 1</a:t>
            </a:r>
            <a:endParaRPr lang="en-US" sz="1800" b="1" dirty="0">
              <a:solidFill>
                <a:schemeClr val="bg2">
                  <a:lumMod val="25000"/>
                </a:schemeClr>
              </a:solidFill>
              <a:latin typeface="Helvetica" pitchFamily="2" charset="0"/>
              <a:ea typeface="Helvetica Neue" panose="02000503000000020004" pitchFamily="2" charset="0"/>
              <a:cs typeface="Helvetica Neue" panose="02000503000000020004" pitchFamily="2" charset="0"/>
            </a:endParaRPr>
          </a:p>
          <a:p>
            <a:pPr marL="914400" lvl="1" indent="-457200">
              <a:buFont typeface="Wingdings" panose="020B0604020202020204" pitchFamily="34" charset="0"/>
              <a:buChar char="Ø"/>
            </a:pPr>
            <a:r>
              <a:rPr lang="en-US" b="1" dirty="0">
                <a:solidFill>
                  <a:schemeClr val="bg2">
                    <a:lumMod val="25000"/>
                  </a:schemeClr>
                </a:solidFill>
                <a:latin typeface="Helvetica"/>
                <a:ea typeface="Helvetica Neue" panose="02000503000000020004" pitchFamily="2" charset="0"/>
                <a:cs typeface="Helvetica Neue" panose="02000503000000020004" pitchFamily="2" charset="0"/>
              </a:rPr>
              <a:t>Clinical faculty in ACP</a:t>
            </a:r>
            <a:endParaRPr lang="en-US" b="1" dirty="0">
              <a:solidFill>
                <a:schemeClr val="bg2">
                  <a:lumMod val="25000"/>
                </a:schemeClr>
              </a:solidFill>
              <a:latin typeface="Helvetica" pitchFamily="2" charset="0"/>
              <a:ea typeface="Helvetica Neue" panose="02000503000000020004" pitchFamily="2" charset="0"/>
              <a:cs typeface="Helvetica Neue" panose="02000503000000020004" pitchFamily="2" charset="0"/>
            </a:endParaRPr>
          </a:p>
          <a:p>
            <a:pPr marL="914400" lvl="1" indent="-457200">
              <a:buFont typeface="Wingdings" panose="020B0604020202020204" pitchFamily="34" charset="0"/>
              <a:buChar char="Ø"/>
            </a:pPr>
            <a:r>
              <a:rPr lang="en-US" b="1" dirty="0">
                <a:solidFill>
                  <a:schemeClr val="bg2">
                    <a:lumMod val="25000"/>
                  </a:schemeClr>
                </a:solidFill>
                <a:latin typeface="Helvetica"/>
                <a:ea typeface="Helvetica Neue" panose="02000503000000020004" pitchFamily="2" charset="0"/>
                <a:cs typeface="Helvetica Neue" panose="02000503000000020004" pitchFamily="2" charset="0"/>
              </a:rPr>
              <a:t>Clinical lines in Counselor Ed, School of Teaching &amp; Learning</a:t>
            </a:r>
            <a:endParaRPr lang="en-US" b="1" dirty="0">
              <a:solidFill>
                <a:schemeClr val="bg2">
                  <a:lumMod val="25000"/>
                </a:schemeClr>
              </a:solidFill>
              <a:latin typeface="Helvetica" pitchFamily="2" charset="0"/>
              <a:ea typeface="Helvetica Neue" panose="02000503000000020004" pitchFamily="2" charset="0"/>
              <a:cs typeface="Helvetica Neue" panose="02000503000000020004" pitchFamily="2" charset="0"/>
            </a:endParaRPr>
          </a:p>
          <a:p>
            <a:pPr marL="914400" lvl="1" indent="-457200">
              <a:buFont typeface="Wingdings" panose="020B0604020202020204" pitchFamily="34" charset="0"/>
              <a:buChar char="Ø"/>
            </a:pPr>
            <a:r>
              <a:rPr lang="en-US" b="1" dirty="0">
                <a:solidFill>
                  <a:schemeClr val="bg2">
                    <a:lumMod val="25000"/>
                  </a:schemeClr>
                </a:solidFill>
                <a:latin typeface="Helvetica"/>
                <a:ea typeface="Helvetica Neue" panose="02000503000000020004" pitchFamily="2" charset="0"/>
                <a:cs typeface="Helvetica Neue" panose="02000503000000020004" pitchFamily="2" charset="0"/>
              </a:rPr>
              <a:t>Post-doctoral position</a:t>
            </a:r>
          </a:p>
          <a:p>
            <a:pPr marL="914400" lvl="1" indent="-457200">
              <a:buFont typeface="Wingdings" panose="020B0604020202020204" pitchFamily="34" charset="0"/>
              <a:buChar char="Ø"/>
            </a:pPr>
            <a:r>
              <a:rPr lang="en-US" b="1" dirty="0">
                <a:solidFill>
                  <a:schemeClr val="bg2">
                    <a:lumMod val="25000"/>
                  </a:schemeClr>
                </a:solidFill>
                <a:latin typeface="Helvetica"/>
                <a:ea typeface="Helvetica Neue" panose="02000503000000020004" pitchFamily="2" charset="0"/>
                <a:cs typeface="Helvetica Neue" panose="02000503000000020004" pitchFamily="2" charset="0"/>
              </a:rPr>
              <a:t>Part-time counseling support </a:t>
            </a:r>
          </a:p>
          <a:p>
            <a:pPr marL="228600" lvl="3" indent="-285750">
              <a:buFont typeface="Arial"/>
              <a:buChar char="•"/>
            </a:pPr>
            <a:endParaRPr lang="en-US" sz="2800" b="1" dirty="0">
              <a:solidFill>
                <a:schemeClr val="bg2">
                  <a:lumMod val="25000"/>
                </a:schemeClr>
              </a:solidFill>
              <a:latin typeface="Helvetica"/>
              <a:ea typeface="+mn-lt"/>
              <a:cs typeface="Helvetica"/>
            </a:endParaRPr>
          </a:p>
          <a:p>
            <a:pPr marL="228600" lvl="3" indent="-285750">
              <a:buFont typeface="Arial"/>
              <a:buChar char="•"/>
            </a:pPr>
            <a:r>
              <a:rPr lang="en-US" sz="2800" b="1" dirty="0">
                <a:solidFill>
                  <a:schemeClr val="bg2">
                    <a:lumMod val="25000"/>
                  </a:schemeClr>
                </a:solidFill>
                <a:latin typeface="Helvetica"/>
                <a:ea typeface="+mn-lt"/>
                <a:cs typeface="Helvetica"/>
              </a:rPr>
              <a:t>Furniture in TEC</a:t>
            </a:r>
            <a:endParaRPr lang="en-US" sz="2800" dirty="0">
              <a:solidFill>
                <a:schemeClr val="bg2">
                  <a:lumMod val="25000"/>
                </a:schemeClr>
              </a:solidFill>
              <a:latin typeface="Helvetica"/>
              <a:ea typeface="+mn-lt"/>
              <a:cs typeface="+mn-lt"/>
            </a:endParaRPr>
          </a:p>
          <a:p>
            <a:pPr marL="0" lvl="3" indent="0">
              <a:buNone/>
            </a:pPr>
            <a:r>
              <a:rPr lang="en-US" b="1" dirty="0">
                <a:solidFill>
                  <a:schemeClr val="bg2">
                    <a:lumMod val="25000"/>
                  </a:schemeClr>
                </a:solidFill>
                <a:latin typeface="Helvetica" pitchFamily="2" charset="0"/>
                <a:cs typeface="Helvetica"/>
              </a:rPr>
              <a:t>Strategic Priority 3</a:t>
            </a:r>
            <a:endParaRPr lang="en-US" dirty="0"/>
          </a:p>
        </p:txBody>
      </p:sp>
    </p:spTree>
    <p:extLst>
      <p:ext uri="{BB962C8B-B14F-4D97-AF65-F5344CB8AC3E}">
        <p14:creationId xmlns:p14="http://schemas.microsoft.com/office/powerpoint/2010/main" val="1727890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6B1F-72A7-FC8E-020D-D8C77C507DD2}"/>
              </a:ext>
            </a:extLst>
          </p:cNvPr>
          <p:cNvSpPr>
            <a:spLocks noGrp="1"/>
          </p:cNvSpPr>
          <p:nvPr>
            <p:ph type="title"/>
          </p:nvPr>
        </p:nvSpPr>
        <p:spPr>
          <a:xfrm>
            <a:off x="838200" y="196162"/>
            <a:ext cx="10515600" cy="1325563"/>
          </a:xfrm>
        </p:spPr>
        <p:txBody>
          <a:bodyPr/>
          <a:lstStyle/>
          <a:p>
            <a:pPr algn="ctr"/>
            <a:r>
              <a:rPr lang="en-US" b="1" dirty="0">
                <a:solidFill>
                  <a:srgbClr val="E36436"/>
                </a:solidFill>
                <a:latin typeface="Helvetica" pitchFamily="2" charset="0"/>
                <a:ea typeface="Helvetica Neue" panose="02000503000000020004" pitchFamily="2" charset="0"/>
                <a:cs typeface="Helvetica Neue" panose="02000503000000020004" pitchFamily="2" charset="0"/>
              </a:rPr>
              <a:t>Prospective “Big Ideas”</a:t>
            </a:r>
          </a:p>
        </p:txBody>
      </p:sp>
      <p:pic>
        <p:nvPicPr>
          <p:cNvPr id="6" name="Picture 5">
            <a:extLst>
              <a:ext uri="{FF2B5EF4-FFF2-40B4-BE49-F238E27FC236}">
                <a16:creationId xmlns:a16="http://schemas.microsoft.com/office/drawing/2014/main" id="{48130D7A-19A3-7725-6E48-4CAFDD31343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373678" y="6127267"/>
            <a:ext cx="685800" cy="596900"/>
          </a:xfrm>
          <a:prstGeom prst="rect">
            <a:avLst/>
          </a:prstGeom>
        </p:spPr>
      </p:pic>
      <p:sp>
        <p:nvSpPr>
          <p:cNvPr id="5" name="Content Placeholder 4">
            <a:extLst>
              <a:ext uri="{FF2B5EF4-FFF2-40B4-BE49-F238E27FC236}">
                <a16:creationId xmlns:a16="http://schemas.microsoft.com/office/drawing/2014/main" id="{A4E772F8-AC28-2AAB-02D2-022F9A78EEA6}"/>
              </a:ext>
            </a:extLst>
          </p:cNvPr>
          <p:cNvSpPr>
            <a:spLocks noGrp="1"/>
          </p:cNvSpPr>
          <p:nvPr>
            <p:ph idx="1"/>
          </p:nvPr>
        </p:nvSpPr>
        <p:spPr>
          <a:xfrm>
            <a:off x="838200" y="1636784"/>
            <a:ext cx="10537686" cy="4892468"/>
          </a:xfrm>
        </p:spPr>
        <p:txBody>
          <a:bodyPr vert="horz" lIns="91440" tIns="45720" rIns="91440" bIns="45720" rtlCol="0" anchor="t">
            <a:normAutofit/>
          </a:bodyPr>
          <a:lstStyle/>
          <a:p>
            <a:pPr marL="457200" indent="-457200">
              <a:buFont typeface="Wingdings" panose="020B0604020202020204" pitchFamily="34" charset="0"/>
              <a:buChar char="v"/>
            </a:pPr>
            <a:r>
              <a:rPr lang="en-US" b="1" dirty="0">
                <a:solidFill>
                  <a:schemeClr val="bg2">
                    <a:lumMod val="25000"/>
                  </a:schemeClr>
                </a:solidFill>
                <a:latin typeface="Helvetica"/>
                <a:ea typeface="Helvetica Neue" panose="02000503000000020004" pitchFamily="2" charset="0"/>
                <a:cs typeface="Helvetica Neue" panose="02000503000000020004" pitchFamily="2" charset="0"/>
              </a:rPr>
              <a:t>College-wide model for trauma-informed practice</a:t>
            </a:r>
            <a:endParaRPr lang="en-US" b="1" dirty="0">
              <a:solidFill>
                <a:schemeClr val="bg2">
                  <a:lumMod val="25000"/>
                </a:schemeClr>
              </a:solidFill>
              <a:latin typeface="Helvetica" pitchFamily="2" charset="0"/>
              <a:ea typeface="Helvetica Neue" panose="02000503000000020004" pitchFamily="2" charset="0"/>
              <a:cs typeface="Helvetica Neue" panose="02000503000000020004" pitchFamily="2" charset="0"/>
            </a:endParaRPr>
          </a:p>
          <a:p>
            <a:pPr marL="457200" indent="-457200">
              <a:buFont typeface="Wingdings" panose="020B0604020202020204" pitchFamily="34" charset="0"/>
              <a:buChar char="v"/>
            </a:pPr>
            <a:r>
              <a:rPr lang="en-US" b="1" dirty="0">
                <a:solidFill>
                  <a:schemeClr val="bg2">
                    <a:lumMod val="25000"/>
                  </a:schemeClr>
                </a:solidFill>
                <a:latin typeface="Helvetica"/>
                <a:ea typeface="Helvetica Neue" panose="02000503000000020004" pitchFamily="2" charset="0"/>
                <a:cs typeface="Helvetica Neue" panose="02000503000000020004" pitchFamily="2" charset="0"/>
              </a:rPr>
              <a:t>UG degree in addictions services (Counseling) and early childhood services (School of Teaching &amp; Learning)</a:t>
            </a:r>
            <a:endParaRPr lang="en-US" b="1" dirty="0">
              <a:solidFill>
                <a:schemeClr val="bg2">
                  <a:lumMod val="25000"/>
                </a:schemeClr>
              </a:solidFill>
              <a:latin typeface="Helvetica" pitchFamily="2" charset="0"/>
              <a:ea typeface="Helvetica Neue" panose="02000503000000020004" pitchFamily="2" charset="0"/>
              <a:cs typeface="Helvetica Neue" panose="02000503000000020004" pitchFamily="2" charset="0"/>
            </a:endParaRPr>
          </a:p>
          <a:p>
            <a:pPr marL="457200" indent="-457200">
              <a:buFont typeface="Wingdings" panose="020B0604020202020204" pitchFamily="34" charset="0"/>
              <a:buChar char="v"/>
            </a:pPr>
            <a:r>
              <a:rPr lang="en-US" b="1" dirty="0">
                <a:solidFill>
                  <a:schemeClr val="bg2">
                    <a:lumMod val="25000"/>
                  </a:schemeClr>
                </a:solidFill>
                <a:latin typeface="Helvetica"/>
                <a:ea typeface="Helvetica Neue" panose="02000503000000020004" pitchFamily="2" charset="0"/>
                <a:cs typeface="Helvetica Neue" panose="02000503000000020004" pitchFamily="2" charset="0"/>
              </a:rPr>
              <a:t>Innovative, differentiated cost &amp; programming models for competitive masters-level licensure programs</a:t>
            </a:r>
            <a:endParaRPr lang="en-US" b="1" dirty="0">
              <a:solidFill>
                <a:schemeClr val="bg2">
                  <a:lumMod val="25000"/>
                </a:schemeClr>
              </a:solidFill>
              <a:latin typeface="Helvetica" pitchFamily="2" charset="0"/>
              <a:ea typeface="Helvetica Neue" panose="02000503000000020004" pitchFamily="2" charset="0"/>
              <a:cs typeface="Helvetica Neue" panose="02000503000000020004" pitchFamily="2" charset="0"/>
            </a:endParaRPr>
          </a:p>
          <a:p>
            <a:pPr marL="457200" indent="-457200">
              <a:buFont typeface="Wingdings" panose="020B0604020202020204" pitchFamily="34" charset="0"/>
              <a:buChar char="v"/>
            </a:pPr>
            <a:r>
              <a:rPr lang="en-US" b="1" dirty="0">
                <a:solidFill>
                  <a:schemeClr val="bg2">
                    <a:lumMod val="25000"/>
                  </a:schemeClr>
                </a:solidFill>
                <a:latin typeface="Helvetica"/>
                <a:ea typeface="Helvetica Neue" panose="02000503000000020004" pitchFamily="2" charset="0"/>
                <a:cs typeface="Helvetica Neue" panose="02000503000000020004" pitchFamily="2" charset="0"/>
              </a:rPr>
              <a:t>Carnegie Project on the Education Doctorate (CPED)</a:t>
            </a:r>
          </a:p>
          <a:p>
            <a:pPr marL="457200" indent="-457200">
              <a:buFont typeface="Wingdings" panose="020B0604020202020204" pitchFamily="34" charset="0"/>
              <a:buChar char="v"/>
            </a:pPr>
            <a:r>
              <a:rPr lang="en-US" b="1" dirty="0">
                <a:solidFill>
                  <a:schemeClr val="bg2">
                    <a:lumMod val="25000"/>
                  </a:schemeClr>
                </a:solidFill>
                <a:latin typeface="Helvetica"/>
                <a:ea typeface="Helvetica Neue" panose="02000503000000020004" pitchFamily="2" charset="0"/>
                <a:cs typeface="Helvetica Neue" panose="02000503000000020004" pitchFamily="2" charset="0"/>
              </a:rPr>
              <a:t>Secondary Education expansion models</a:t>
            </a:r>
          </a:p>
          <a:p>
            <a:pPr marL="457200" indent="-457200">
              <a:buFont typeface="Wingdings" panose="020B0604020202020204" pitchFamily="34" charset="0"/>
              <a:buChar char="v"/>
            </a:pPr>
            <a:r>
              <a:rPr lang="en-US" b="1" dirty="0">
                <a:solidFill>
                  <a:schemeClr val="bg2">
                    <a:lumMod val="25000"/>
                  </a:schemeClr>
                </a:solidFill>
                <a:latin typeface="Helvetica"/>
                <a:ea typeface="Helvetica Neue" panose="02000503000000020004" pitchFamily="2" charset="0"/>
                <a:cs typeface="Helvetica Neue" panose="02000503000000020004" pitchFamily="2" charset="0"/>
              </a:rPr>
              <a:t>Space utilization redesign of TEC</a:t>
            </a:r>
          </a:p>
          <a:p>
            <a:pPr marL="457200" indent="-457200">
              <a:buFont typeface="Wingdings" panose="020B0604020202020204" pitchFamily="34" charset="0"/>
              <a:buChar char="v"/>
            </a:pPr>
            <a:r>
              <a:rPr lang="en-US" b="1" dirty="0">
                <a:solidFill>
                  <a:schemeClr val="bg2">
                    <a:lumMod val="25000"/>
                  </a:schemeClr>
                </a:solidFill>
                <a:latin typeface="Helvetica"/>
                <a:ea typeface="Helvetica Neue" panose="02000503000000020004" pitchFamily="2" charset="0"/>
                <a:cs typeface="Helvetica Neue" panose="02000503000000020004" pitchFamily="2" charset="0"/>
              </a:rPr>
              <a:t>Strategic Planning and Budgeting</a:t>
            </a:r>
            <a:endParaRPr lang="en-US" b="1" dirty="0">
              <a:solidFill>
                <a:schemeClr val="bg2">
                  <a:lumMod val="25000"/>
                </a:schemeClr>
              </a:solidFill>
              <a:latin typeface="Helvetica"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490460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D2966-CD51-9BF7-1493-1558CA88B938}"/>
              </a:ext>
            </a:extLst>
          </p:cNvPr>
          <p:cNvSpPr>
            <a:spLocks noGrp="1"/>
          </p:cNvSpPr>
          <p:nvPr>
            <p:ph type="ctrTitle"/>
          </p:nvPr>
        </p:nvSpPr>
        <p:spPr>
          <a:xfrm>
            <a:off x="1524000" y="808607"/>
            <a:ext cx="9144000" cy="2387600"/>
          </a:xfrm>
        </p:spPr>
        <p:txBody>
          <a:bodyPr/>
          <a:lstStyle/>
          <a:p>
            <a:r>
              <a:rPr lang="en-US" b="1" dirty="0">
                <a:solidFill>
                  <a:srgbClr val="E36436"/>
                </a:solidFill>
                <a:latin typeface="Helvetica" pitchFamily="2" charset="0"/>
                <a:ea typeface="Helvetica Neue" panose="02000503000000020004" pitchFamily="2" charset="0"/>
                <a:cs typeface="Helvetica Neue" panose="02000503000000020004" pitchFamily="2" charset="0"/>
              </a:rPr>
              <a:t>Questions?</a:t>
            </a:r>
          </a:p>
        </p:txBody>
      </p:sp>
      <p:pic>
        <p:nvPicPr>
          <p:cNvPr id="5" name="Picture 4">
            <a:extLst>
              <a:ext uri="{FF2B5EF4-FFF2-40B4-BE49-F238E27FC236}">
                <a16:creationId xmlns:a16="http://schemas.microsoft.com/office/drawing/2014/main" id="{DA7E4B59-9D15-D109-98FF-2F07995C39F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60269" y="5436973"/>
            <a:ext cx="2671461" cy="1118286"/>
          </a:xfrm>
          <a:prstGeom prst="rect">
            <a:avLst/>
          </a:prstGeom>
        </p:spPr>
      </p:pic>
    </p:spTree>
    <p:extLst>
      <p:ext uri="{BB962C8B-B14F-4D97-AF65-F5344CB8AC3E}">
        <p14:creationId xmlns:p14="http://schemas.microsoft.com/office/powerpoint/2010/main" val="754546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6B1F-72A7-FC8E-020D-D8C77C507DD2}"/>
              </a:ext>
            </a:extLst>
          </p:cNvPr>
          <p:cNvSpPr>
            <a:spLocks noGrp="1"/>
          </p:cNvSpPr>
          <p:nvPr>
            <p:ph type="title"/>
          </p:nvPr>
        </p:nvSpPr>
        <p:spPr/>
        <p:txBody>
          <a:bodyPr/>
          <a:lstStyle/>
          <a:p>
            <a:pPr algn="ctr"/>
            <a:r>
              <a:rPr lang="en-US" b="1" dirty="0">
                <a:solidFill>
                  <a:srgbClr val="E36436"/>
                </a:solidFill>
                <a:latin typeface="Helvetica" pitchFamily="2" charset="0"/>
                <a:ea typeface="Helvetica Neue" panose="02000503000000020004" pitchFamily="2" charset="0"/>
                <a:cs typeface="Helvetica Neue" panose="02000503000000020004" pitchFamily="2" charset="0"/>
              </a:rPr>
              <a:t>College / Division Names</a:t>
            </a:r>
          </a:p>
        </p:txBody>
      </p:sp>
      <p:sp>
        <p:nvSpPr>
          <p:cNvPr id="3" name="Content Placeholder 2">
            <a:extLst>
              <a:ext uri="{FF2B5EF4-FFF2-40B4-BE49-F238E27FC236}">
                <a16:creationId xmlns:a16="http://schemas.microsoft.com/office/drawing/2014/main" id="{433606AF-ABBC-BCE0-1627-02EF7093D913}"/>
              </a:ext>
            </a:extLst>
          </p:cNvPr>
          <p:cNvSpPr>
            <a:spLocks noGrp="1"/>
          </p:cNvSpPr>
          <p:nvPr>
            <p:ph idx="1"/>
          </p:nvPr>
        </p:nvSpPr>
        <p:spPr>
          <a:xfrm>
            <a:off x="848137" y="1825625"/>
            <a:ext cx="4946374" cy="4351338"/>
          </a:xfrm>
        </p:spPr>
        <p:txBody>
          <a:bodyPr/>
          <a:lstStyle/>
          <a:p>
            <a:pPr marL="0" indent="0">
              <a:buNone/>
            </a:pPr>
            <a:r>
              <a:rPr lang="en-US" b="1" dirty="0">
                <a:solidFill>
                  <a:srgbClr val="253565"/>
                </a:solidFill>
                <a:latin typeface="Helvetica" panose="020B0604020202020204" pitchFamily="34" charset="0"/>
                <a:cs typeface="Helvetica" panose="020B0604020202020204" pitchFamily="34" charset="0"/>
              </a:rPr>
              <a:t>Academic Departments</a:t>
            </a:r>
          </a:p>
          <a:p>
            <a:pPr lvl="1"/>
            <a:r>
              <a:rPr lang="en-US" dirty="0">
                <a:solidFill>
                  <a:srgbClr val="253565"/>
                </a:solidFill>
                <a:latin typeface="Helvetica" panose="020B0604020202020204" pitchFamily="34" charset="0"/>
                <a:cs typeface="Helvetica" panose="020B0604020202020204" pitchFamily="34" charset="0"/>
              </a:rPr>
              <a:t>Counselor Education</a:t>
            </a:r>
          </a:p>
          <a:p>
            <a:pPr lvl="1"/>
            <a:r>
              <a:rPr lang="en-US" dirty="0">
                <a:solidFill>
                  <a:srgbClr val="253565"/>
                </a:solidFill>
                <a:latin typeface="Helvetica" panose="020B0604020202020204" pitchFamily="34" charset="0"/>
                <a:cs typeface="Helvetica" panose="020B0604020202020204" pitchFamily="34" charset="0"/>
              </a:rPr>
              <a:t>Educational Leadership</a:t>
            </a:r>
          </a:p>
          <a:p>
            <a:pPr lvl="1"/>
            <a:r>
              <a:rPr lang="en-US" dirty="0">
                <a:solidFill>
                  <a:srgbClr val="253565"/>
                </a:solidFill>
                <a:latin typeface="Helvetica" panose="020B0604020202020204" pitchFamily="34" charset="0"/>
                <a:cs typeface="Helvetica" panose="020B0604020202020204" pitchFamily="34" charset="0"/>
              </a:rPr>
              <a:t>Library Science &amp; Technology</a:t>
            </a:r>
          </a:p>
          <a:p>
            <a:pPr lvl="1"/>
            <a:r>
              <a:rPr lang="en-US" dirty="0">
                <a:solidFill>
                  <a:srgbClr val="253565"/>
                </a:solidFill>
                <a:latin typeface="Helvetica" panose="020B0604020202020204" pitchFamily="34" charset="0"/>
                <a:cs typeface="Helvetica" panose="020B0604020202020204" pitchFamily="34" charset="0"/>
              </a:rPr>
              <a:t>School of Teaching &amp; Learning</a:t>
            </a:r>
          </a:p>
        </p:txBody>
      </p:sp>
      <p:sp>
        <p:nvSpPr>
          <p:cNvPr id="4" name="Content Placeholder 2">
            <a:extLst>
              <a:ext uri="{FF2B5EF4-FFF2-40B4-BE49-F238E27FC236}">
                <a16:creationId xmlns:a16="http://schemas.microsoft.com/office/drawing/2014/main" id="{F69C07BE-1BE4-F4C6-ECD2-A5666D98FD05}"/>
              </a:ext>
            </a:extLst>
          </p:cNvPr>
          <p:cNvSpPr txBox="1">
            <a:spLocks/>
          </p:cNvSpPr>
          <p:nvPr/>
        </p:nvSpPr>
        <p:spPr>
          <a:xfrm>
            <a:off x="6374293" y="1815686"/>
            <a:ext cx="4946374"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253565"/>
                </a:solidFill>
                <a:latin typeface="Helvetica" panose="020B0604020202020204" pitchFamily="34" charset="0"/>
                <a:cs typeface="Helvetica" panose="020B0604020202020204" pitchFamily="34" charset="0"/>
              </a:rPr>
              <a:t>Centers</a:t>
            </a:r>
          </a:p>
          <a:p>
            <a:pPr lvl="1"/>
            <a:r>
              <a:rPr lang="en-US" dirty="0">
                <a:solidFill>
                  <a:srgbClr val="253565"/>
                </a:solidFill>
                <a:latin typeface="Helvetica" panose="020B0604020202020204" pitchFamily="34" charset="0"/>
                <a:cs typeface="Helvetica" panose="020B0604020202020204" pitchFamily="34" charset="0"/>
              </a:rPr>
              <a:t>Steele Center for Professional Practice (Educator Preparation Services)</a:t>
            </a:r>
          </a:p>
          <a:p>
            <a:pPr lvl="1"/>
            <a:r>
              <a:rPr lang="en-US" dirty="0">
                <a:solidFill>
                  <a:srgbClr val="253565"/>
                </a:solidFill>
                <a:latin typeface="Helvetica" panose="020B0604020202020204" pitchFamily="34" charset="0"/>
                <a:cs typeface="Helvetica" panose="020B0604020202020204" pitchFamily="34" charset="0"/>
              </a:rPr>
              <a:t>Garrett Center for Transition Services</a:t>
            </a:r>
          </a:p>
          <a:p>
            <a:pPr lvl="1"/>
            <a:r>
              <a:rPr lang="en-US" sz="2400" dirty="0">
                <a:solidFill>
                  <a:schemeClr val="tx2"/>
                </a:solidFill>
                <a:latin typeface="Helvetica" panose="020B0604020202020204" pitchFamily="34" charset="0"/>
                <a:cs typeface="Helvetica" panose="020B0604020202020204" pitchFamily="34" charset="0"/>
              </a:rPr>
              <a:t>Center for Assessment, Research, and Education Safety (CARES)</a:t>
            </a:r>
            <a:endParaRPr lang="en-US" dirty="0">
              <a:solidFill>
                <a:schemeClr val="tx2"/>
              </a:solidFill>
              <a:latin typeface="Helvetica" panose="020B0604020202020204" pitchFamily="34" charset="0"/>
              <a:cs typeface="Helvetica" panose="020B0604020202020204" pitchFamily="34" charset="0"/>
            </a:endParaRPr>
          </a:p>
          <a:p>
            <a:pPr lvl="1"/>
            <a:r>
              <a:rPr lang="en-US" dirty="0">
                <a:solidFill>
                  <a:srgbClr val="253565"/>
                </a:solidFill>
                <a:latin typeface="Helvetica" panose="020B0604020202020204" pitchFamily="34" charset="0"/>
                <a:cs typeface="Helvetica" panose="020B0604020202020204" pitchFamily="34" charset="0"/>
              </a:rPr>
              <a:t>Center for International Education</a:t>
            </a:r>
          </a:p>
          <a:p>
            <a:pPr lvl="1"/>
            <a:r>
              <a:rPr lang="en-US" dirty="0">
                <a:solidFill>
                  <a:srgbClr val="253565"/>
                </a:solidFill>
                <a:latin typeface="Helvetica" panose="020B0604020202020204" pitchFamily="34" charset="0"/>
                <a:cs typeface="Helvetica" panose="020B0604020202020204" pitchFamily="34" charset="0"/>
              </a:rPr>
              <a:t>Center for Research &amp; Clinical Training in Trauma</a:t>
            </a:r>
          </a:p>
        </p:txBody>
      </p:sp>
      <p:pic>
        <p:nvPicPr>
          <p:cNvPr id="6" name="Picture 5">
            <a:extLst>
              <a:ext uri="{FF2B5EF4-FFF2-40B4-BE49-F238E27FC236}">
                <a16:creationId xmlns:a16="http://schemas.microsoft.com/office/drawing/2014/main" id="{48130D7A-19A3-7725-6E48-4CAFDD31343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373678" y="6127267"/>
            <a:ext cx="685800" cy="596900"/>
          </a:xfrm>
          <a:prstGeom prst="rect">
            <a:avLst/>
          </a:prstGeom>
        </p:spPr>
      </p:pic>
    </p:spTree>
    <p:extLst>
      <p:ext uri="{BB962C8B-B14F-4D97-AF65-F5344CB8AC3E}">
        <p14:creationId xmlns:p14="http://schemas.microsoft.com/office/powerpoint/2010/main" val="1940131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6B1F-72A7-FC8E-020D-D8C77C507DD2}"/>
              </a:ext>
            </a:extLst>
          </p:cNvPr>
          <p:cNvSpPr>
            <a:spLocks noGrp="1"/>
          </p:cNvSpPr>
          <p:nvPr>
            <p:ph type="title"/>
          </p:nvPr>
        </p:nvSpPr>
        <p:spPr/>
        <p:txBody>
          <a:bodyPr/>
          <a:lstStyle/>
          <a:p>
            <a:pPr algn="ctr"/>
            <a:r>
              <a:rPr lang="en-US" b="1" dirty="0">
                <a:solidFill>
                  <a:srgbClr val="E36436"/>
                </a:solidFill>
                <a:latin typeface="Helvetica"/>
                <a:ea typeface="Helvetica Neue" panose="02000503000000020004" pitchFamily="2" charset="0"/>
                <a:cs typeface="Helvetica Neue" panose="02000503000000020004" pitchFamily="2" charset="0"/>
              </a:rPr>
              <a:t>            FY 2023 Accomplishments</a:t>
            </a:r>
          </a:p>
        </p:txBody>
      </p:sp>
      <p:sp>
        <p:nvSpPr>
          <p:cNvPr id="3" name="Content Placeholder 2">
            <a:extLst>
              <a:ext uri="{FF2B5EF4-FFF2-40B4-BE49-F238E27FC236}">
                <a16:creationId xmlns:a16="http://schemas.microsoft.com/office/drawing/2014/main" id="{433606AF-ABBC-BCE0-1627-02EF7093D913}"/>
              </a:ext>
            </a:extLst>
          </p:cNvPr>
          <p:cNvSpPr>
            <a:spLocks noGrp="1"/>
          </p:cNvSpPr>
          <p:nvPr>
            <p:ph idx="1"/>
          </p:nvPr>
        </p:nvSpPr>
        <p:spPr>
          <a:xfrm>
            <a:off x="837093" y="2366755"/>
            <a:ext cx="10536584" cy="4124946"/>
          </a:xfrm>
        </p:spPr>
        <p:txBody>
          <a:bodyPr vert="horz" lIns="91440" tIns="45720" rIns="91440" bIns="45720" rtlCol="0" anchor="t">
            <a:normAutofit/>
          </a:bodyPr>
          <a:lstStyle/>
          <a:p>
            <a:pPr marL="0" indent="0">
              <a:buNone/>
            </a:pPr>
            <a:r>
              <a:rPr lang="en-US" sz="2400" dirty="0">
                <a:solidFill>
                  <a:schemeClr val="bg2">
                    <a:lumMod val="25000"/>
                  </a:schemeClr>
                </a:solidFill>
                <a:latin typeface="Helvetica"/>
                <a:ea typeface="Helvetica Neue" panose="02000503000000020004" pitchFamily="2" charset="0"/>
                <a:cs typeface="Helvetica Neue" panose="02000503000000020004" pitchFamily="2" charset="0"/>
              </a:rPr>
              <a:t>   </a:t>
            </a:r>
            <a:r>
              <a:rPr lang="en-US" dirty="0">
                <a:solidFill>
                  <a:schemeClr val="bg2">
                    <a:lumMod val="25000"/>
                  </a:schemeClr>
                </a:solidFill>
                <a:latin typeface="Helvetica"/>
                <a:ea typeface="Helvetica Neue" panose="02000503000000020004" pitchFamily="2" charset="0"/>
                <a:cs typeface="Helvetica Neue" panose="02000503000000020004" pitchFamily="2" charset="0"/>
              </a:rPr>
              <a:t>   </a:t>
            </a:r>
            <a:r>
              <a:rPr lang="en-US" b="1" dirty="0">
                <a:solidFill>
                  <a:schemeClr val="bg2">
                    <a:lumMod val="25000"/>
                  </a:schemeClr>
                </a:solidFill>
                <a:latin typeface="Helvetica"/>
                <a:ea typeface="Helvetica Neue" panose="02000503000000020004" pitchFamily="2" charset="0"/>
                <a:cs typeface="Helvetica Neue" panose="02000503000000020004" pitchFamily="2" charset="0"/>
              </a:rPr>
              <a:t>Priority 1: Prioritize Student Success and Student Access</a:t>
            </a:r>
            <a:endParaRPr lang="en-US" b="1" dirty="0">
              <a:solidFill>
                <a:schemeClr val="bg2">
                  <a:lumMod val="25000"/>
                </a:schemeClr>
              </a:solidFill>
            </a:endParaRPr>
          </a:p>
          <a:p>
            <a:pPr marL="0" indent="0">
              <a:buNone/>
            </a:pPr>
            <a:endParaRPr lang="en-US" sz="2400" b="1" dirty="0">
              <a:solidFill>
                <a:schemeClr val="bg2">
                  <a:lumMod val="25000"/>
                </a:schemeClr>
              </a:solidFill>
              <a:latin typeface="Helvetica"/>
              <a:ea typeface="Helvetica Neue" panose="02000503000000020004" pitchFamily="2" charset="0"/>
              <a:cs typeface="Helvetica Neue" panose="02000503000000020004" pitchFamily="2" charset="0"/>
            </a:endParaRPr>
          </a:p>
          <a:p>
            <a:pPr lvl="1"/>
            <a:r>
              <a:rPr lang="en-US" sz="2800" dirty="0">
                <a:solidFill>
                  <a:schemeClr val="bg2">
                    <a:lumMod val="25000"/>
                  </a:schemeClr>
                </a:solidFill>
                <a:latin typeface="Helvetica"/>
                <a:ea typeface="Helvetica Neue" panose="02000503000000020004" pitchFamily="2" charset="0"/>
                <a:cs typeface="Helvetica Neue" panose="02000503000000020004" pitchFamily="2" charset="0"/>
              </a:rPr>
              <a:t>Received $1.6M Hawkins Grant (inaugural class) for student success</a:t>
            </a:r>
            <a:endParaRPr lang="en-US" sz="2800" dirty="0">
              <a:solidFill>
                <a:schemeClr val="bg2">
                  <a:lumMod val="25000"/>
                </a:schemeClr>
              </a:solidFill>
              <a:cs typeface="Calibri"/>
            </a:endParaRPr>
          </a:p>
          <a:p>
            <a:pPr lvl="1"/>
            <a:r>
              <a:rPr lang="en-US" sz="2800" dirty="0">
                <a:solidFill>
                  <a:schemeClr val="bg2">
                    <a:lumMod val="25000"/>
                  </a:schemeClr>
                </a:solidFill>
                <a:latin typeface="Helvetica"/>
                <a:ea typeface="Helvetica Neue" panose="02000503000000020004" pitchFamily="2" charset="0"/>
                <a:cs typeface="Helvetica Neue" panose="02000503000000020004" pitchFamily="2" charset="0"/>
              </a:rPr>
              <a:t>Strategic Staffing models across 17 districts</a:t>
            </a:r>
          </a:p>
          <a:p>
            <a:pPr lvl="1"/>
            <a:r>
              <a:rPr lang="en-US" sz="2800" dirty="0">
                <a:solidFill>
                  <a:schemeClr val="bg2">
                    <a:lumMod val="25000"/>
                  </a:schemeClr>
                </a:solidFill>
                <a:latin typeface="Helvetica"/>
                <a:ea typeface="Helvetica Neue" panose="02000503000000020004" pitchFamily="2" charset="0"/>
                <a:cs typeface="Helvetica Neue" panose="02000503000000020004" pitchFamily="2" charset="0"/>
              </a:rPr>
              <a:t>144 students in paid residency positions </a:t>
            </a:r>
          </a:p>
          <a:p>
            <a:pPr lvl="1"/>
            <a:r>
              <a:rPr lang="en-US" sz="2800" dirty="0">
                <a:solidFill>
                  <a:schemeClr val="bg2">
                    <a:lumMod val="25000"/>
                  </a:schemeClr>
                </a:solidFill>
                <a:latin typeface="Helvetica"/>
                <a:ea typeface="Helvetica Neue" panose="02000503000000020004" pitchFamily="2" charset="0"/>
                <a:cs typeface="Helvetica Neue" panose="02000503000000020004" pitchFamily="2" charset="0"/>
              </a:rPr>
              <a:t>40 new finalists for Charles Butt Scholars program</a:t>
            </a:r>
          </a:p>
          <a:p>
            <a:pPr lvl="1"/>
            <a:r>
              <a:rPr lang="en-US" sz="2800" dirty="0">
                <a:solidFill>
                  <a:schemeClr val="bg2">
                    <a:lumMod val="25000"/>
                  </a:schemeClr>
                </a:solidFill>
                <a:latin typeface="Helvetica"/>
                <a:ea typeface="Helvetica Neue" panose="02000503000000020004" pitchFamily="2" charset="0"/>
                <a:cs typeface="Helvetica Neue" panose="02000503000000020004" pitchFamily="2" charset="0"/>
              </a:rPr>
              <a:t>UG degrees in Education Studies, Learning Technologies </a:t>
            </a:r>
            <a:endParaRPr lang="en-US" sz="2800" dirty="0">
              <a:solidFill>
                <a:schemeClr val="bg2">
                  <a:lumMod val="25000"/>
                </a:schemeClr>
              </a:solidFill>
              <a:latin typeface="Calibri" panose="020F0502020204030204"/>
              <a:ea typeface="Helvetica Neue" panose="02000503000000020004" pitchFamily="2" charset="0"/>
              <a:cs typeface="Calibri" panose="020F0502020204030204"/>
            </a:endParaRPr>
          </a:p>
          <a:p>
            <a:pPr lvl="1"/>
            <a:r>
              <a:rPr lang="en-US" sz="2800" dirty="0">
                <a:solidFill>
                  <a:schemeClr val="bg2">
                    <a:lumMod val="25000"/>
                  </a:schemeClr>
                </a:solidFill>
                <a:latin typeface="Helvetica"/>
                <a:ea typeface="Helvetica Neue" panose="02000503000000020004" pitchFamily="2" charset="0"/>
                <a:cs typeface="Helvetica Neue" panose="02000503000000020004" pitchFamily="2" charset="0"/>
              </a:rPr>
              <a:t>Piloted year-long residency in secondary teaching program</a:t>
            </a:r>
            <a:endParaRPr lang="en-US" sz="2800" dirty="0">
              <a:solidFill>
                <a:schemeClr val="bg2">
                  <a:lumMod val="25000"/>
                </a:schemeClr>
              </a:solidFill>
              <a:latin typeface="Calibri" panose="020F0502020204030204"/>
              <a:ea typeface="Helvetica Neue" panose="02000503000000020004" pitchFamily="2" charset="0"/>
              <a:cs typeface="Calibri" panose="020F0502020204030204"/>
            </a:endParaRPr>
          </a:p>
          <a:p>
            <a:pPr marL="0" indent="0">
              <a:buNone/>
            </a:pPr>
            <a:endParaRPr lang="en-US" sz="2400" dirty="0">
              <a:solidFill>
                <a:schemeClr val="bg2">
                  <a:lumMod val="25000"/>
                </a:schemeClr>
              </a:solidFill>
              <a:latin typeface="Helvetica"/>
              <a:ea typeface="Helvetica Neue" panose="02000503000000020004" pitchFamily="2" charset="0"/>
              <a:cs typeface="Helvetica Neue" panose="02000503000000020004" pitchFamily="2" charset="0"/>
            </a:endParaRPr>
          </a:p>
        </p:txBody>
      </p:sp>
      <p:pic>
        <p:nvPicPr>
          <p:cNvPr id="6" name="Picture 5">
            <a:extLst>
              <a:ext uri="{FF2B5EF4-FFF2-40B4-BE49-F238E27FC236}">
                <a16:creationId xmlns:a16="http://schemas.microsoft.com/office/drawing/2014/main" id="{48130D7A-19A3-7725-6E48-4CAFDD31343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373678" y="6127267"/>
            <a:ext cx="685800" cy="596900"/>
          </a:xfrm>
          <a:prstGeom prst="rect">
            <a:avLst/>
          </a:prstGeom>
        </p:spPr>
      </p:pic>
      <p:pic>
        <p:nvPicPr>
          <p:cNvPr id="4" name="Picture 4">
            <a:extLst>
              <a:ext uri="{FF2B5EF4-FFF2-40B4-BE49-F238E27FC236}">
                <a16:creationId xmlns:a16="http://schemas.microsoft.com/office/drawing/2014/main" id="{B0F0C346-5F96-77EC-6621-6CAE93938A3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9297" y="178382"/>
            <a:ext cx="3085547" cy="2180319"/>
          </a:xfrm>
          <a:prstGeom prst="rect">
            <a:avLst/>
          </a:prstGeom>
        </p:spPr>
      </p:pic>
    </p:spTree>
    <p:extLst>
      <p:ext uri="{BB962C8B-B14F-4D97-AF65-F5344CB8AC3E}">
        <p14:creationId xmlns:p14="http://schemas.microsoft.com/office/powerpoint/2010/main" val="1249819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6B1F-72A7-FC8E-020D-D8C77C507DD2}"/>
              </a:ext>
            </a:extLst>
          </p:cNvPr>
          <p:cNvSpPr>
            <a:spLocks noGrp="1"/>
          </p:cNvSpPr>
          <p:nvPr>
            <p:ph type="title"/>
          </p:nvPr>
        </p:nvSpPr>
        <p:spPr/>
        <p:txBody>
          <a:bodyPr/>
          <a:lstStyle/>
          <a:p>
            <a:pPr algn="ctr"/>
            <a:r>
              <a:rPr lang="en-US" b="1" dirty="0">
                <a:solidFill>
                  <a:srgbClr val="E36436"/>
                </a:solidFill>
                <a:latin typeface="Helvetica" pitchFamily="2" charset="0"/>
                <a:ea typeface="Helvetica Neue" panose="02000503000000020004" pitchFamily="2" charset="0"/>
                <a:cs typeface="Helvetica Neue" panose="02000503000000020004" pitchFamily="2" charset="0"/>
              </a:rPr>
              <a:t>FY 2023 Accomplishments</a:t>
            </a:r>
          </a:p>
        </p:txBody>
      </p:sp>
      <p:sp>
        <p:nvSpPr>
          <p:cNvPr id="3" name="Content Placeholder 2">
            <a:extLst>
              <a:ext uri="{FF2B5EF4-FFF2-40B4-BE49-F238E27FC236}">
                <a16:creationId xmlns:a16="http://schemas.microsoft.com/office/drawing/2014/main" id="{433606AF-ABBC-BCE0-1627-02EF7093D913}"/>
              </a:ext>
            </a:extLst>
          </p:cNvPr>
          <p:cNvSpPr>
            <a:spLocks noGrp="1"/>
          </p:cNvSpPr>
          <p:nvPr>
            <p:ph idx="1"/>
          </p:nvPr>
        </p:nvSpPr>
        <p:spPr>
          <a:xfrm>
            <a:off x="837093" y="1538495"/>
            <a:ext cx="10514498" cy="4588772"/>
          </a:xfrm>
        </p:spPr>
        <p:txBody>
          <a:bodyPr vert="horz" lIns="91440" tIns="45720" rIns="91440" bIns="45720" rtlCol="0" anchor="t">
            <a:normAutofit/>
          </a:bodyPr>
          <a:lstStyle/>
          <a:p>
            <a:r>
              <a:rPr lang="en-US" sz="2400" b="1" dirty="0">
                <a:solidFill>
                  <a:schemeClr val="bg2">
                    <a:lumMod val="25000"/>
                  </a:schemeClr>
                </a:solidFill>
                <a:latin typeface="Helvetica"/>
                <a:ea typeface="Helvetica Neue" panose="02000503000000020004" pitchFamily="2" charset="0"/>
                <a:cs typeface="Helvetica Neue" panose="02000503000000020004" pitchFamily="2" charset="0"/>
              </a:rPr>
              <a:t>Priority 2: Embody a Culture of Excellence</a:t>
            </a:r>
          </a:p>
          <a:p>
            <a:pPr lvl="1"/>
            <a:r>
              <a:rPr lang="en-US" sz="2000" dirty="0">
                <a:solidFill>
                  <a:schemeClr val="bg2">
                    <a:lumMod val="25000"/>
                  </a:schemeClr>
                </a:solidFill>
                <a:latin typeface="Helvetica"/>
                <a:ea typeface="Helvetica Neue" panose="02000503000000020004" pitchFamily="2" charset="0"/>
                <a:cs typeface="Helvetica Neue" panose="02000503000000020004" pitchFamily="2" charset="0"/>
              </a:rPr>
              <a:t>National accreditation renewal from CAEP </a:t>
            </a:r>
          </a:p>
          <a:p>
            <a:pPr lvl="1"/>
            <a:r>
              <a:rPr lang="en-US" sz="2000" dirty="0">
                <a:solidFill>
                  <a:schemeClr val="bg2">
                    <a:lumMod val="25000"/>
                  </a:schemeClr>
                </a:solidFill>
                <a:latin typeface="Helvetica"/>
                <a:ea typeface="Helvetica Neue" panose="02000503000000020004" pitchFamily="2" charset="0"/>
                <a:cs typeface="Helvetica Neue" panose="02000503000000020004" pitchFamily="2" charset="0"/>
              </a:rPr>
              <a:t>TEA accreditation renewal</a:t>
            </a:r>
          </a:p>
          <a:p>
            <a:pPr lvl="1"/>
            <a:r>
              <a:rPr lang="en-US" sz="2000" dirty="0">
                <a:solidFill>
                  <a:schemeClr val="bg2">
                    <a:lumMod val="25000"/>
                  </a:schemeClr>
                </a:solidFill>
                <a:latin typeface="Helvetica"/>
                <a:ea typeface="Helvetica Neue" panose="02000503000000020004" pitchFamily="2" charset="0"/>
                <a:cs typeface="Helvetica Neue" panose="02000503000000020004" pitchFamily="2" charset="0"/>
              </a:rPr>
              <a:t>Converted EdD in Literacy to a more comprehensive EdD in Curriculum &amp; Instruction with multiple opportunities for high need specializations</a:t>
            </a:r>
          </a:p>
          <a:p>
            <a:pPr lvl="1"/>
            <a:r>
              <a:rPr lang="en-US" sz="2000" dirty="0">
                <a:solidFill>
                  <a:schemeClr val="bg2">
                    <a:lumMod val="25000"/>
                  </a:schemeClr>
                </a:solidFill>
                <a:latin typeface="Helvetica"/>
                <a:ea typeface="Helvetica Neue" panose="02000503000000020004" pitchFamily="2" charset="0"/>
                <a:cs typeface="Helvetica Neue" panose="02000503000000020004" pitchFamily="2" charset="0"/>
              </a:rPr>
              <a:t>Converted EdD in Developmental Education Administration into a specialization strand within the EdD in Higher Education Leadership</a:t>
            </a:r>
          </a:p>
          <a:p>
            <a:pPr lvl="1"/>
            <a:r>
              <a:rPr lang="en-US" sz="2000" dirty="0">
                <a:solidFill>
                  <a:schemeClr val="bg2">
                    <a:lumMod val="25000"/>
                  </a:schemeClr>
                </a:solidFill>
                <a:latin typeface="Helvetica"/>
                <a:ea typeface="Helvetica Neue" panose="02000503000000020004" pitchFamily="2" charset="0"/>
                <a:cs typeface="Helvetica"/>
              </a:rPr>
              <a:t>Received $200,000 from Powell</a:t>
            </a:r>
            <a:endParaRPr lang="en-US" sz="1600" dirty="0">
              <a:solidFill>
                <a:schemeClr val="bg2">
                  <a:lumMod val="25000"/>
                </a:schemeClr>
              </a:solidFill>
              <a:latin typeface="Calibri" panose="020F0502020204030204"/>
              <a:ea typeface="Helvetica Neue" panose="02000503000000020004" pitchFamily="2" charset="0"/>
              <a:cs typeface="Calibri"/>
            </a:endParaRPr>
          </a:p>
          <a:p>
            <a:pPr marL="457200" lvl="1" indent="0">
              <a:buNone/>
            </a:pPr>
            <a:r>
              <a:rPr lang="en-US" sz="1600" dirty="0">
                <a:solidFill>
                  <a:schemeClr val="bg2">
                    <a:lumMod val="25000"/>
                  </a:schemeClr>
                </a:solidFill>
                <a:latin typeface="Helvetica"/>
                <a:ea typeface="Helvetica Neue" panose="02000503000000020004" pitchFamily="2" charset="0"/>
                <a:cs typeface="Helvetica"/>
              </a:rPr>
              <a:t>   </a:t>
            </a:r>
            <a:r>
              <a:rPr lang="en-US" sz="1800" dirty="0">
                <a:solidFill>
                  <a:schemeClr val="bg2">
                    <a:lumMod val="25000"/>
                  </a:schemeClr>
                </a:solidFill>
                <a:latin typeface="Helvetica"/>
                <a:ea typeface="Helvetica Neue" panose="02000503000000020004" pitchFamily="2" charset="0"/>
                <a:cs typeface="Helvetica"/>
              </a:rPr>
              <a:t> </a:t>
            </a:r>
            <a:r>
              <a:rPr lang="en-US" sz="2000" dirty="0">
                <a:solidFill>
                  <a:schemeClr val="bg2">
                    <a:lumMod val="25000"/>
                  </a:schemeClr>
                </a:solidFill>
                <a:latin typeface="Helvetica"/>
                <a:ea typeface="Helvetica Neue" panose="02000503000000020004" pitchFamily="2" charset="0"/>
                <a:cs typeface="Helvetica"/>
              </a:rPr>
              <a:t>Foundation to launch SHAPE program </a:t>
            </a:r>
            <a:endParaRPr lang="en-US" sz="2000" dirty="0">
              <a:solidFill>
                <a:schemeClr val="bg2">
                  <a:lumMod val="25000"/>
                </a:schemeClr>
              </a:solidFill>
              <a:latin typeface="Calibri" panose="020F0502020204030204"/>
              <a:ea typeface="Helvetica Neue" panose="02000503000000020004" pitchFamily="2" charset="0"/>
              <a:cs typeface="Calibri"/>
            </a:endParaRPr>
          </a:p>
          <a:p>
            <a:pPr marL="457200" lvl="1" indent="0">
              <a:buNone/>
            </a:pPr>
            <a:r>
              <a:rPr lang="en-US" sz="2000" dirty="0">
                <a:solidFill>
                  <a:schemeClr val="bg2">
                    <a:lumMod val="25000"/>
                  </a:schemeClr>
                </a:solidFill>
                <a:latin typeface="Helvetica"/>
                <a:ea typeface="Helvetica Neue" panose="02000503000000020004" pitchFamily="2" charset="0"/>
                <a:cs typeface="Helvetica"/>
              </a:rPr>
              <a:t>   with Huntsville ISD</a:t>
            </a:r>
            <a:endParaRPr lang="en-US" sz="2000" dirty="0">
              <a:solidFill>
                <a:schemeClr val="bg2">
                  <a:lumMod val="25000"/>
                </a:schemeClr>
              </a:solidFill>
              <a:cs typeface="Calibri"/>
            </a:endParaRPr>
          </a:p>
          <a:p>
            <a:pPr lvl="1"/>
            <a:r>
              <a:rPr lang="en-US" sz="2000" dirty="0">
                <a:solidFill>
                  <a:schemeClr val="bg2">
                    <a:lumMod val="25000"/>
                  </a:schemeClr>
                </a:solidFill>
                <a:latin typeface="Helvetica"/>
                <a:ea typeface="Helvetica Neue" panose="02000503000000020004" pitchFamily="2" charset="0"/>
                <a:cs typeface="Helvetica"/>
              </a:rPr>
              <a:t>Launched COE Research Center, with more </a:t>
            </a:r>
          </a:p>
          <a:p>
            <a:pPr marL="457200" lvl="1" indent="0">
              <a:buNone/>
            </a:pPr>
            <a:r>
              <a:rPr lang="en-US" sz="2000" dirty="0">
                <a:solidFill>
                  <a:schemeClr val="bg2">
                    <a:lumMod val="25000"/>
                  </a:schemeClr>
                </a:solidFill>
                <a:latin typeface="Helvetica"/>
                <a:ea typeface="Helvetica Neue" panose="02000503000000020004" pitchFamily="2" charset="0"/>
                <a:cs typeface="Helvetica"/>
              </a:rPr>
              <a:t>   than 111 students served to date</a:t>
            </a:r>
          </a:p>
          <a:p>
            <a:pPr lvl="1"/>
            <a:endParaRPr lang="en-US" sz="2000" dirty="0">
              <a:solidFill>
                <a:schemeClr val="bg2">
                  <a:lumMod val="25000"/>
                </a:schemeClr>
              </a:solidFill>
              <a:latin typeface="Helvetica" pitchFamily="2" charset="0"/>
              <a:ea typeface="Helvetica Neue" panose="02000503000000020004" pitchFamily="2" charset="0"/>
              <a:cs typeface="Helvetica"/>
            </a:endParaRPr>
          </a:p>
        </p:txBody>
      </p:sp>
      <p:pic>
        <p:nvPicPr>
          <p:cNvPr id="6" name="Picture 5">
            <a:extLst>
              <a:ext uri="{FF2B5EF4-FFF2-40B4-BE49-F238E27FC236}">
                <a16:creationId xmlns:a16="http://schemas.microsoft.com/office/drawing/2014/main" id="{48130D7A-19A3-7725-6E48-4CAFDD31343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373678" y="6127267"/>
            <a:ext cx="685800" cy="596900"/>
          </a:xfrm>
          <a:prstGeom prst="rect">
            <a:avLst/>
          </a:prstGeom>
        </p:spPr>
      </p:pic>
      <p:pic>
        <p:nvPicPr>
          <p:cNvPr id="4" name="Picture 4">
            <a:extLst>
              <a:ext uri="{FF2B5EF4-FFF2-40B4-BE49-F238E27FC236}">
                <a16:creationId xmlns:a16="http://schemas.microsoft.com/office/drawing/2014/main" id="{45DB6C30-2DD2-A407-EBBC-81444F18CD0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13509" y="3889795"/>
            <a:ext cx="4641011" cy="2283310"/>
          </a:xfrm>
          <a:prstGeom prst="rect">
            <a:avLst/>
          </a:prstGeom>
        </p:spPr>
      </p:pic>
    </p:spTree>
    <p:extLst>
      <p:ext uri="{BB962C8B-B14F-4D97-AF65-F5344CB8AC3E}">
        <p14:creationId xmlns:p14="http://schemas.microsoft.com/office/powerpoint/2010/main" val="2960643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6B1F-72A7-FC8E-020D-D8C77C507DD2}"/>
              </a:ext>
            </a:extLst>
          </p:cNvPr>
          <p:cNvSpPr>
            <a:spLocks noGrp="1"/>
          </p:cNvSpPr>
          <p:nvPr>
            <p:ph type="title"/>
          </p:nvPr>
        </p:nvSpPr>
        <p:spPr/>
        <p:txBody>
          <a:bodyPr/>
          <a:lstStyle/>
          <a:p>
            <a:pPr algn="ctr"/>
            <a:r>
              <a:rPr lang="en-US" b="1" dirty="0">
                <a:solidFill>
                  <a:srgbClr val="E36436"/>
                </a:solidFill>
                <a:latin typeface="Helvetica" pitchFamily="2" charset="0"/>
                <a:ea typeface="Helvetica Neue" panose="02000503000000020004" pitchFamily="2" charset="0"/>
                <a:cs typeface="Helvetica Neue" panose="02000503000000020004" pitchFamily="2" charset="0"/>
              </a:rPr>
              <a:t>FY 2023 Accomplishments</a:t>
            </a:r>
          </a:p>
        </p:txBody>
      </p:sp>
      <p:sp>
        <p:nvSpPr>
          <p:cNvPr id="3" name="Content Placeholder 2">
            <a:extLst>
              <a:ext uri="{FF2B5EF4-FFF2-40B4-BE49-F238E27FC236}">
                <a16:creationId xmlns:a16="http://schemas.microsoft.com/office/drawing/2014/main" id="{433606AF-ABBC-BCE0-1627-02EF7093D913}"/>
              </a:ext>
            </a:extLst>
          </p:cNvPr>
          <p:cNvSpPr>
            <a:spLocks noGrp="1"/>
          </p:cNvSpPr>
          <p:nvPr>
            <p:ph idx="1"/>
          </p:nvPr>
        </p:nvSpPr>
        <p:spPr>
          <a:xfrm>
            <a:off x="837093" y="1825625"/>
            <a:ext cx="10514498" cy="4754424"/>
          </a:xfrm>
        </p:spPr>
        <p:txBody>
          <a:bodyPr vert="horz" lIns="91440" tIns="45720" rIns="91440" bIns="45720" rtlCol="0" anchor="t">
            <a:normAutofit/>
          </a:bodyPr>
          <a:lstStyle/>
          <a:p>
            <a:r>
              <a:rPr lang="en-US" sz="2400" b="1" dirty="0">
                <a:solidFill>
                  <a:schemeClr val="bg2">
                    <a:lumMod val="25000"/>
                  </a:schemeClr>
                </a:solidFill>
                <a:latin typeface="Helvetica"/>
                <a:ea typeface="Helvetica Neue" panose="02000503000000020004" pitchFamily="2" charset="0"/>
                <a:cs typeface="Helvetica Neue" panose="02000503000000020004" pitchFamily="2" charset="0"/>
              </a:rPr>
              <a:t>Priority 3: Elevate the Reputation and Visibility of SHSU</a:t>
            </a:r>
          </a:p>
          <a:p>
            <a:pPr lvl="1"/>
            <a:r>
              <a:rPr lang="en-US" sz="2000" dirty="0">
                <a:solidFill>
                  <a:schemeClr val="bg2">
                    <a:lumMod val="25000"/>
                  </a:schemeClr>
                </a:solidFill>
                <a:latin typeface="Helvetica"/>
                <a:ea typeface="Helvetica Neue" panose="02000503000000020004" pitchFamily="2" charset="0"/>
                <a:cs typeface="Helvetica Neue" panose="02000503000000020004" pitchFamily="2" charset="0"/>
              </a:rPr>
              <a:t>Applied and accepted to membership in the Council of Academic Deans from Research Education Institutions (CADREI)</a:t>
            </a:r>
          </a:p>
          <a:p>
            <a:pPr lvl="1"/>
            <a:r>
              <a:rPr lang="en-US" sz="2000" dirty="0">
                <a:solidFill>
                  <a:schemeClr val="bg2">
                    <a:lumMod val="25000"/>
                  </a:schemeClr>
                </a:solidFill>
                <a:latin typeface="Helvetica"/>
                <a:ea typeface="Helvetica Neue" panose="02000503000000020004" pitchFamily="2" charset="0"/>
                <a:cs typeface="Helvetica Neue" panose="02000503000000020004" pitchFamily="2" charset="0"/>
              </a:rPr>
              <a:t>Received $342,300  from the Temple Foundation to expand our EdAide program into northeast Texas and rural service areas</a:t>
            </a:r>
          </a:p>
          <a:p>
            <a:pPr lvl="1"/>
            <a:r>
              <a:rPr lang="en-US" sz="2000" dirty="0">
                <a:solidFill>
                  <a:schemeClr val="bg2">
                    <a:lumMod val="25000"/>
                  </a:schemeClr>
                </a:solidFill>
                <a:latin typeface="Helvetica"/>
                <a:ea typeface="Helvetica Neue" panose="02000503000000020004" pitchFamily="2" charset="0"/>
                <a:cs typeface="Helvetica Neue" panose="02000503000000020004" pitchFamily="2" charset="0"/>
              </a:rPr>
              <a:t>Selected to host the US PREP Learning Tour as a national showcase for our Year-long Residency model  </a:t>
            </a:r>
          </a:p>
          <a:p>
            <a:pPr lvl="1"/>
            <a:r>
              <a:rPr lang="en-US" sz="2000" dirty="0">
                <a:solidFill>
                  <a:schemeClr val="bg2">
                    <a:lumMod val="25000"/>
                  </a:schemeClr>
                </a:solidFill>
                <a:latin typeface="Helvetica"/>
                <a:ea typeface="Helvetica Neue" panose="02000503000000020004" pitchFamily="2" charset="0"/>
                <a:cs typeface="Helvetica Neue" panose="02000503000000020004" pitchFamily="2" charset="0"/>
              </a:rPr>
              <a:t>SHSU Charter School successes</a:t>
            </a:r>
            <a:endParaRPr lang="en-US" sz="2000" dirty="0">
              <a:solidFill>
                <a:schemeClr val="bg2">
                  <a:lumMod val="25000"/>
                </a:schemeClr>
              </a:solidFill>
              <a:ea typeface="+mn-lt"/>
              <a:cs typeface="+mn-lt"/>
            </a:endParaRPr>
          </a:p>
          <a:p>
            <a:pPr lvl="1"/>
            <a:r>
              <a:rPr lang="en-US" sz="2000" dirty="0">
                <a:solidFill>
                  <a:schemeClr val="bg2">
                    <a:lumMod val="25000"/>
                  </a:schemeClr>
                </a:solidFill>
                <a:latin typeface="Helvetica"/>
                <a:ea typeface="Helvetica Neue" panose="02000503000000020004" pitchFamily="2" charset="0"/>
                <a:cs typeface="Calibri"/>
              </a:rPr>
              <a:t>CARES successes</a:t>
            </a:r>
          </a:p>
          <a:p>
            <a:pPr lvl="1"/>
            <a:endParaRPr lang="en-US" sz="2000" dirty="0">
              <a:solidFill>
                <a:schemeClr val="bg2">
                  <a:lumMod val="25000"/>
                </a:schemeClr>
              </a:solidFill>
              <a:latin typeface="Helvetica"/>
              <a:ea typeface="Helvetica Neue" panose="02000503000000020004" pitchFamily="2" charset="0"/>
              <a:cs typeface="Calibri"/>
            </a:endParaRPr>
          </a:p>
          <a:p>
            <a:pPr lvl="1"/>
            <a:endParaRPr lang="en-US" sz="2000" dirty="0">
              <a:solidFill>
                <a:srgbClr val="000000"/>
              </a:solidFill>
              <a:latin typeface="Calibri"/>
              <a:ea typeface="Helvetica Neue" panose="02000503000000020004" pitchFamily="2" charset="0"/>
              <a:cs typeface="Calibri"/>
            </a:endParaRPr>
          </a:p>
        </p:txBody>
      </p:sp>
      <p:pic>
        <p:nvPicPr>
          <p:cNvPr id="6" name="Picture 5">
            <a:extLst>
              <a:ext uri="{FF2B5EF4-FFF2-40B4-BE49-F238E27FC236}">
                <a16:creationId xmlns:a16="http://schemas.microsoft.com/office/drawing/2014/main" id="{48130D7A-19A3-7725-6E48-4CAFDD31343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373678" y="6127267"/>
            <a:ext cx="685800" cy="596900"/>
          </a:xfrm>
          <a:prstGeom prst="rect">
            <a:avLst/>
          </a:prstGeom>
        </p:spPr>
      </p:pic>
      <p:pic>
        <p:nvPicPr>
          <p:cNvPr id="5" name="Picture 6">
            <a:extLst>
              <a:ext uri="{FF2B5EF4-FFF2-40B4-BE49-F238E27FC236}">
                <a16:creationId xmlns:a16="http://schemas.microsoft.com/office/drawing/2014/main" id="{3102105F-17B1-05F6-7F30-895CB8B0E77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87129" y="4174481"/>
            <a:ext cx="3864633" cy="2583456"/>
          </a:xfrm>
          <a:prstGeom prst="rect">
            <a:avLst/>
          </a:prstGeom>
        </p:spPr>
      </p:pic>
    </p:spTree>
    <p:extLst>
      <p:ext uri="{BB962C8B-B14F-4D97-AF65-F5344CB8AC3E}">
        <p14:creationId xmlns:p14="http://schemas.microsoft.com/office/powerpoint/2010/main" val="2849924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6B1F-72A7-FC8E-020D-D8C77C507DD2}"/>
              </a:ext>
            </a:extLst>
          </p:cNvPr>
          <p:cNvSpPr>
            <a:spLocks noGrp="1"/>
          </p:cNvSpPr>
          <p:nvPr>
            <p:ph type="title"/>
          </p:nvPr>
        </p:nvSpPr>
        <p:spPr/>
        <p:txBody>
          <a:bodyPr/>
          <a:lstStyle/>
          <a:p>
            <a:pPr algn="ctr"/>
            <a:r>
              <a:rPr lang="en-US" b="1" dirty="0">
                <a:solidFill>
                  <a:srgbClr val="E36436"/>
                </a:solidFill>
                <a:latin typeface="Helvetica" pitchFamily="2" charset="0"/>
                <a:ea typeface="Helvetica Neue" panose="02000503000000020004" pitchFamily="2" charset="0"/>
                <a:cs typeface="Helvetica Neue" panose="02000503000000020004" pitchFamily="2" charset="0"/>
              </a:rPr>
              <a:t>FY 2023 Accomplishments</a:t>
            </a:r>
          </a:p>
        </p:txBody>
      </p:sp>
      <p:sp>
        <p:nvSpPr>
          <p:cNvPr id="3" name="Content Placeholder 2">
            <a:extLst>
              <a:ext uri="{FF2B5EF4-FFF2-40B4-BE49-F238E27FC236}">
                <a16:creationId xmlns:a16="http://schemas.microsoft.com/office/drawing/2014/main" id="{433606AF-ABBC-BCE0-1627-02EF7093D913}"/>
              </a:ext>
            </a:extLst>
          </p:cNvPr>
          <p:cNvSpPr>
            <a:spLocks noGrp="1"/>
          </p:cNvSpPr>
          <p:nvPr>
            <p:ph idx="1"/>
          </p:nvPr>
        </p:nvSpPr>
        <p:spPr>
          <a:xfrm>
            <a:off x="848136" y="1825625"/>
            <a:ext cx="10525541" cy="4301642"/>
          </a:xfrm>
        </p:spPr>
        <p:txBody>
          <a:bodyPr vert="horz" lIns="91440" tIns="45720" rIns="91440" bIns="45720" rtlCol="0" anchor="t">
            <a:normAutofit/>
          </a:bodyPr>
          <a:lstStyle/>
          <a:p>
            <a:r>
              <a:rPr lang="en-US" sz="2400" b="1" dirty="0">
                <a:solidFill>
                  <a:schemeClr val="bg2">
                    <a:lumMod val="25000"/>
                  </a:schemeClr>
                </a:solidFill>
                <a:latin typeface="Helvetica"/>
                <a:ea typeface="Helvetica Neue" panose="02000503000000020004" pitchFamily="2" charset="0"/>
                <a:cs typeface="Helvetica Neue" panose="02000503000000020004" pitchFamily="2" charset="0"/>
              </a:rPr>
              <a:t>Priority 4: Expand and Elevate our Service to the State and Beyond</a:t>
            </a:r>
          </a:p>
          <a:p>
            <a:pPr lvl="1"/>
            <a:r>
              <a:rPr lang="en-US" sz="2000" dirty="0">
                <a:solidFill>
                  <a:schemeClr val="bg2">
                    <a:lumMod val="25000"/>
                  </a:schemeClr>
                </a:solidFill>
                <a:latin typeface="Helvetica"/>
                <a:ea typeface="Helvetica Neue" panose="02000503000000020004" pitchFamily="2" charset="0"/>
                <a:cs typeface="Helvetica Neue" panose="02000503000000020004" pitchFamily="2" charset="0"/>
              </a:rPr>
              <a:t>Developed high quality Alternative Education Certification (ACP) to help meet extensive state-wide teacher shortage</a:t>
            </a:r>
          </a:p>
          <a:p>
            <a:pPr lvl="1"/>
            <a:r>
              <a:rPr lang="en-US" sz="2000" dirty="0">
                <a:solidFill>
                  <a:schemeClr val="bg2">
                    <a:lumMod val="25000"/>
                  </a:schemeClr>
                </a:solidFill>
                <a:latin typeface="Helvetica"/>
                <a:ea typeface="Helvetica Neue" panose="02000503000000020004" pitchFamily="2" charset="0"/>
                <a:cs typeface="Helvetica Neue" panose="02000503000000020004" pitchFamily="2" charset="0"/>
              </a:rPr>
              <a:t>Received $1.5M from the Houston Endowment to support ACP and early career mentoring in Houston, Spring, and Aldine ISDs</a:t>
            </a:r>
          </a:p>
          <a:p>
            <a:pPr lvl="1"/>
            <a:r>
              <a:rPr lang="en-US" sz="2000" dirty="0">
                <a:solidFill>
                  <a:schemeClr val="bg2">
                    <a:lumMod val="25000"/>
                  </a:schemeClr>
                </a:solidFill>
                <a:latin typeface="Helvetica"/>
                <a:ea typeface="Helvetica Neue" panose="02000503000000020004" pitchFamily="2" charset="0"/>
                <a:cs typeface="Helvetica Neue" panose="02000503000000020004" pitchFamily="2" charset="0"/>
              </a:rPr>
              <a:t>Selected for TEA grant to pilot statewide Effective Educator Preparation framework</a:t>
            </a:r>
          </a:p>
          <a:p>
            <a:pPr lvl="1"/>
            <a:r>
              <a:rPr lang="en-US" sz="2000" dirty="0">
                <a:solidFill>
                  <a:schemeClr val="bg2">
                    <a:lumMod val="25000"/>
                  </a:schemeClr>
                </a:solidFill>
                <a:latin typeface="Helvetica"/>
                <a:ea typeface="Helvetica Neue" panose="02000503000000020004" pitchFamily="2" charset="0"/>
                <a:cs typeface="Helvetica Neue" panose="02000503000000020004" pitchFamily="2" charset="0"/>
              </a:rPr>
              <a:t>Developed statewide model for teacher performance-based assessment and provided extensive invited testimony on the outcomes and scalability of this model</a:t>
            </a:r>
          </a:p>
          <a:p>
            <a:pPr lvl="1"/>
            <a:r>
              <a:rPr lang="en-US" sz="2000" dirty="0">
                <a:solidFill>
                  <a:schemeClr val="bg2">
                    <a:lumMod val="25000"/>
                  </a:schemeClr>
                </a:solidFill>
                <a:latin typeface="Helvetica"/>
                <a:ea typeface="Helvetica Neue" panose="02000503000000020004" pitchFamily="2" charset="0"/>
                <a:cs typeface="Helvetica Neue" panose="02000503000000020004" pitchFamily="2" charset="0"/>
              </a:rPr>
              <a:t>Counseling Clinics provided 3035 hours of services to 424 clients</a:t>
            </a:r>
          </a:p>
          <a:p>
            <a:pPr lvl="1"/>
            <a:r>
              <a:rPr lang="en-US" sz="2000" dirty="0">
                <a:solidFill>
                  <a:schemeClr val="bg2">
                    <a:lumMod val="25000"/>
                  </a:schemeClr>
                </a:solidFill>
                <a:latin typeface="Helvetica"/>
                <a:ea typeface="Helvetica Neue" panose="02000503000000020004" pitchFamily="2" charset="0"/>
                <a:cs typeface="Helvetica Neue" panose="02000503000000020004" pitchFamily="2" charset="0"/>
              </a:rPr>
              <a:t>Garrett Center on Transition and Disability Services</a:t>
            </a:r>
            <a:endParaRPr lang="en-US" sz="2000" dirty="0">
              <a:solidFill>
                <a:schemeClr val="bg2">
                  <a:lumMod val="25000"/>
                </a:schemeClr>
              </a:solidFill>
              <a:latin typeface="Helvetica" pitchFamily="2" charset="0"/>
              <a:ea typeface="Helvetica Neue" panose="02000503000000020004" pitchFamily="2" charset="0"/>
              <a:cs typeface="Helvetica Neue" panose="02000503000000020004" pitchFamily="2" charset="0"/>
            </a:endParaRPr>
          </a:p>
          <a:p>
            <a:pPr marL="457200" lvl="1" indent="0">
              <a:buNone/>
            </a:pPr>
            <a:r>
              <a:rPr lang="en-US" sz="2000" dirty="0">
                <a:solidFill>
                  <a:schemeClr val="bg2">
                    <a:lumMod val="25000"/>
                  </a:schemeClr>
                </a:solidFill>
                <a:latin typeface="Helvetica"/>
                <a:ea typeface="Helvetica Neue" panose="02000503000000020004" pitchFamily="2" charset="0"/>
                <a:cs typeface="Helvetica Neue" panose="02000503000000020004" pitchFamily="2" charset="0"/>
              </a:rPr>
              <a:t>    hosts Bearkat Bridge Summer Camp &amp; received </a:t>
            </a:r>
          </a:p>
          <a:p>
            <a:pPr marL="457200" lvl="1" indent="0">
              <a:buNone/>
            </a:pPr>
            <a:r>
              <a:rPr lang="en-US" sz="2000" dirty="0">
                <a:solidFill>
                  <a:schemeClr val="bg2">
                    <a:lumMod val="25000"/>
                  </a:schemeClr>
                </a:solidFill>
                <a:latin typeface="Helvetica"/>
                <a:ea typeface="Helvetica Neue" panose="02000503000000020004" pitchFamily="2" charset="0"/>
                <a:cs typeface="Helvetica Neue" panose="02000503000000020004" pitchFamily="2" charset="0"/>
              </a:rPr>
              <a:t>    fifth consecutive year of funding to host TEA network</a:t>
            </a:r>
          </a:p>
        </p:txBody>
      </p:sp>
      <p:pic>
        <p:nvPicPr>
          <p:cNvPr id="6" name="Picture 5">
            <a:extLst>
              <a:ext uri="{FF2B5EF4-FFF2-40B4-BE49-F238E27FC236}">
                <a16:creationId xmlns:a16="http://schemas.microsoft.com/office/drawing/2014/main" id="{48130D7A-19A3-7725-6E48-4CAFDD31343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373678" y="6127267"/>
            <a:ext cx="685800" cy="596900"/>
          </a:xfrm>
          <a:prstGeom prst="rect">
            <a:avLst/>
          </a:prstGeom>
        </p:spPr>
      </p:pic>
      <p:pic>
        <p:nvPicPr>
          <p:cNvPr id="4" name="Picture 4">
            <a:extLst>
              <a:ext uri="{FF2B5EF4-FFF2-40B4-BE49-F238E27FC236}">
                <a16:creationId xmlns:a16="http://schemas.microsoft.com/office/drawing/2014/main" id="{F992BECE-5C8C-3C2B-FFF6-2B90157D58D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95096" y="4748761"/>
            <a:ext cx="3593547" cy="1976652"/>
          </a:xfrm>
          <a:prstGeom prst="rect">
            <a:avLst/>
          </a:prstGeom>
        </p:spPr>
      </p:pic>
    </p:spTree>
    <p:extLst>
      <p:ext uri="{BB962C8B-B14F-4D97-AF65-F5344CB8AC3E}">
        <p14:creationId xmlns:p14="http://schemas.microsoft.com/office/powerpoint/2010/main" val="990550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130D7A-19A3-7725-6E48-4CAFDD31343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373678" y="6127267"/>
            <a:ext cx="685800" cy="596900"/>
          </a:xfrm>
          <a:prstGeom prst="rect">
            <a:avLst/>
          </a:prstGeom>
        </p:spPr>
      </p:pic>
      <p:sp>
        <p:nvSpPr>
          <p:cNvPr id="5" name="Title 1">
            <a:extLst>
              <a:ext uri="{FF2B5EF4-FFF2-40B4-BE49-F238E27FC236}">
                <a16:creationId xmlns:a16="http://schemas.microsoft.com/office/drawing/2014/main" id="{0D632CB9-ADC2-E274-4E42-69E47FD9FB33}"/>
              </a:ext>
            </a:extLst>
          </p:cNvPr>
          <p:cNvSpPr>
            <a:spLocks noGrp="1"/>
          </p:cNvSpPr>
          <p:nvPr>
            <p:ph type="title"/>
          </p:nvPr>
        </p:nvSpPr>
        <p:spPr>
          <a:xfrm>
            <a:off x="838199" y="139354"/>
            <a:ext cx="10515600" cy="1325563"/>
          </a:xfrm>
        </p:spPr>
        <p:txBody>
          <a:bodyPr/>
          <a:lstStyle/>
          <a:p>
            <a:pPr algn="ctr"/>
            <a:r>
              <a:rPr lang="en-US" b="1" dirty="0">
                <a:solidFill>
                  <a:srgbClr val="E36436"/>
                </a:solidFill>
                <a:latin typeface="Helvetica" pitchFamily="2" charset="0"/>
                <a:ea typeface="Helvetica Neue" panose="02000503000000020004" pitchFamily="2" charset="0"/>
                <a:cs typeface="Helvetica Neue" panose="02000503000000020004" pitchFamily="2" charset="0"/>
              </a:rPr>
              <a:t>Budget Request</a:t>
            </a:r>
          </a:p>
        </p:txBody>
      </p:sp>
      <p:graphicFrame>
        <p:nvGraphicFramePr>
          <p:cNvPr id="10" name="Table 7">
            <a:extLst>
              <a:ext uri="{FF2B5EF4-FFF2-40B4-BE49-F238E27FC236}">
                <a16:creationId xmlns:a16="http://schemas.microsoft.com/office/drawing/2014/main" id="{2DA2C932-99DF-D06F-A956-CC184A043E78}"/>
              </a:ext>
            </a:extLst>
          </p:cNvPr>
          <p:cNvGraphicFramePr>
            <a:graphicFrameLocks noGrp="1"/>
          </p:cNvGraphicFramePr>
          <p:nvPr>
            <p:extLst>
              <p:ext uri="{D42A27DB-BD31-4B8C-83A1-F6EECF244321}">
                <p14:modId xmlns:p14="http://schemas.microsoft.com/office/powerpoint/2010/main" val="1193550591"/>
              </p:ext>
            </p:extLst>
          </p:nvPr>
        </p:nvGraphicFramePr>
        <p:xfrm>
          <a:off x="838199" y="1372630"/>
          <a:ext cx="10515600" cy="4857099"/>
        </p:xfrm>
        <a:graphic>
          <a:graphicData uri="http://schemas.openxmlformats.org/drawingml/2006/table">
            <a:tbl>
              <a:tblPr firstRow="1" bandRow="1">
                <a:tableStyleId>{21E4AEA4-8DFA-4A89-87EB-49C32662AFE0}</a:tableStyleId>
              </a:tblPr>
              <a:tblGrid>
                <a:gridCol w="2789584">
                  <a:extLst>
                    <a:ext uri="{9D8B030D-6E8A-4147-A177-3AD203B41FA5}">
                      <a16:colId xmlns:a16="http://schemas.microsoft.com/office/drawing/2014/main" val="1196900940"/>
                    </a:ext>
                  </a:extLst>
                </a:gridCol>
                <a:gridCol w="7726016">
                  <a:extLst>
                    <a:ext uri="{9D8B030D-6E8A-4147-A177-3AD203B41FA5}">
                      <a16:colId xmlns:a16="http://schemas.microsoft.com/office/drawing/2014/main" val="3568809713"/>
                    </a:ext>
                  </a:extLst>
                </a:gridCol>
              </a:tblGrid>
              <a:tr h="406471">
                <a:tc>
                  <a:txBody>
                    <a:bodyPr/>
                    <a:lstStyle/>
                    <a:p>
                      <a:r>
                        <a:rPr lang="en-US" sz="2000" b="1" i="0" dirty="0">
                          <a:latin typeface="Helvetica" pitchFamily="2" charset="0"/>
                        </a:rPr>
                        <a:t>#1 Budget Priority</a:t>
                      </a:r>
                    </a:p>
                  </a:txBody>
                  <a:tcPr>
                    <a:solidFill>
                      <a:srgbClr val="E3643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Helvetica" pitchFamily="2" charset="0"/>
                        </a:rPr>
                        <a:t>Director of Clinics (Counselor Education)</a:t>
                      </a:r>
                    </a:p>
                  </a:txBody>
                  <a:tcPr>
                    <a:solidFill>
                      <a:srgbClr val="E36436"/>
                    </a:solidFill>
                  </a:tcPr>
                </a:tc>
                <a:extLst>
                  <a:ext uri="{0D108BD9-81ED-4DB2-BD59-A6C34878D82A}">
                    <a16:rowId xmlns:a16="http://schemas.microsoft.com/office/drawing/2014/main" val="1047101734"/>
                  </a:ext>
                </a:extLst>
              </a:tr>
              <a:tr h="741534">
                <a:tc>
                  <a:txBody>
                    <a:bodyPr/>
                    <a:lstStyle/>
                    <a:p>
                      <a:r>
                        <a:rPr lang="en-US" sz="1800" b="1" i="0" dirty="0">
                          <a:solidFill>
                            <a:schemeClr val="bg2">
                              <a:lumMod val="25000"/>
                            </a:schemeClr>
                          </a:solidFill>
                          <a:latin typeface="Helvetica" pitchFamily="2" charset="0"/>
                        </a:rPr>
                        <a:t>Aligned with Strategic</a:t>
                      </a:r>
                    </a:p>
                    <a:p>
                      <a:r>
                        <a:rPr lang="en-US" sz="1800" b="1" i="0" dirty="0">
                          <a:solidFill>
                            <a:schemeClr val="bg2">
                              <a:lumMod val="25000"/>
                            </a:schemeClr>
                          </a:solidFill>
                          <a:latin typeface="Helvetica" pitchFamily="2" charset="0"/>
                        </a:rPr>
                        <a:t>Priority Goal</a:t>
                      </a:r>
                    </a:p>
                  </a:txBody>
                  <a:tcPr>
                    <a:solidFill>
                      <a:schemeClr val="bg1"/>
                    </a:solidFill>
                  </a:tcPr>
                </a:tc>
                <a:tc>
                  <a:txBody>
                    <a:bodyPr/>
                    <a:lstStyle/>
                    <a:p>
                      <a:r>
                        <a:rPr lang="en-US" sz="1600" b="0" i="0"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Strategic Priority 1: Prioritize student success and student access.</a:t>
                      </a:r>
                    </a:p>
                    <a:p>
                      <a:r>
                        <a:rPr lang="en-US" sz="1600" b="0" i="0"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Goal 1: </a:t>
                      </a:r>
                      <a:r>
                        <a:rPr lang="en-US" sz="1800" kern="1200" dirty="0">
                          <a:solidFill>
                            <a:schemeClr val="dk1"/>
                          </a:solidFill>
                          <a:effectLst/>
                          <a:latin typeface="+mn-lt"/>
                          <a:ea typeface="+mn-ea"/>
                          <a:cs typeface="+mn-cs"/>
                        </a:rPr>
                        <a:t>Recruit, retain, graduate, and empower students to drive sustainable growth.</a:t>
                      </a:r>
                      <a:endParaRPr lang="en-US" sz="1600" b="0" i="0" dirty="0">
                        <a:solidFill>
                          <a:schemeClr val="bg2">
                            <a:lumMod val="25000"/>
                          </a:schemeClr>
                        </a:solidFill>
                        <a:latin typeface="Helvetica" pitchFamily="2" charset="0"/>
                        <a:ea typeface="Helvetica Neue" panose="02000503000000020004" pitchFamily="2" charset="0"/>
                        <a:cs typeface="Helvetica Neue" panose="02000503000000020004" pitchFamily="2" charset="0"/>
                      </a:endParaRPr>
                    </a:p>
                  </a:txBody>
                  <a:tcPr>
                    <a:solidFill>
                      <a:schemeClr val="bg1"/>
                    </a:solidFill>
                  </a:tcPr>
                </a:tc>
                <a:extLst>
                  <a:ext uri="{0D108BD9-81ED-4DB2-BD59-A6C34878D82A}">
                    <a16:rowId xmlns:a16="http://schemas.microsoft.com/office/drawing/2014/main" val="1953934233"/>
                  </a:ext>
                </a:extLst>
              </a:tr>
              <a:tr h="455671">
                <a:tc>
                  <a:txBody>
                    <a:bodyPr/>
                    <a:lstStyle/>
                    <a:p>
                      <a:r>
                        <a:rPr lang="en-US" sz="1800" b="1" i="0" dirty="0">
                          <a:solidFill>
                            <a:schemeClr val="bg2">
                              <a:lumMod val="25000"/>
                            </a:schemeClr>
                          </a:solidFill>
                          <a:latin typeface="Helvetica" pitchFamily="2" charset="0"/>
                        </a:rPr>
                        <a:t>Amount Requested</a:t>
                      </a:r>
                    </a:p>
                  </a:txBody>
                  <a:tcPr>
                    <a:solidFill>
                      <a:schemeClr val="accent2">
                        <a:lumMod val="40000"/>
                        <a:lumOff val="60000"/>
                      </a:schemeClr>
                    </a:solidFill>
                  </a:tcPr>
                </a:tc>
                <a:tc>
                  <a:txBody>
                    <a:bodyPr/>
                    <a:lstStyle/>
                    <a:p>
                      <a:r>
                        <a:rPr lang="en-US" sz="1600" b="0" i="0"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$87,821</a:t>
                      </a:r>
                    </a:p>
                  </a:txBody>
                  <a:tcPr>
                    <a:solidFill>
                      <a:schemeClr val="accent2">
                        <a:lumMod val="40000"/>
                        <a:lumOff val="60000"/>
                      </a:schemeClr>
                    </a:solidFill>
                  </a:tcPr>
                </a:tc>
                <a:extLst>
                  <a:ext uri="{0D108BD9-81ED-4DB2-BD59-A6C34878D82A}">
                    <a16:rowId xmlns:a16="http://schemas.microsoft.com/office/drawing/2014/main" val="3209393977"/>
                  </a:ext>
                </a:extLst>
              </a:tr>
              <a:tr h="489757">
                <a:tc>
                  <a:txBody>
                    <a:bodyPr/>
                    <a:lstStyle/>
                    <a:p>
                      <a:r>
                        <a:rPr lang="en-US" sz="1800" b="1" i="0" dirty="0">
                          <a:solidFill>
                            <a:schemeClr val="bg2">
                              <a:lumMod val="25000"/>
                            </a:schemeClr>
                          </a:solidFill>
                          <a:latin typeface="Helvetica" pitchFamily="2" charset="0"/>
                        </a:rPr>
                        <a:t>Frequency of Need</a:t>
                      </a:r>
                    </a:p>
                  </a:txBody>
                  <a:tcPr>
                    <a:solidFill>
                      <a:schemeClr val="bg1"/>
                    </a:solidFill>
                  </a:tcPr>
                </a:tc>
                <a:tc>
                  <a:txBody>
                    <a:bodyPr/>
                    <a:lstStyle/>
                    <a:p>
                      <a:r>
                        <a:rPr lang="en-US" sz="1600" b="0" i="0"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Recurring</a:t>
                      </a:r>
                    </a:p>
                  </a:txBody>
                  <a:tcPr>
                    <a:solidFill>
                      <a:schemeClr val="bg1"/>
                    </a:solidFill>
                  </a:tcPr>
                </a:tc>
                <a:extLst>
                  <a:ext uri="{0D108BD9-81ED-4DB2-BD59-A6C34878D82A}">
                    <a16:rowId xmlns:a16="http://schemas.microsoft.com/office/drawing/2014/main" val="708386040"/>
                  </a:ext>
                </a:extLst>
              </a:tr>
              <a:tr h="1121911">
                <a:tc>
                  <a:txBody>
                    <a:bodyPr/>
                    <a:lstStyle/>
                    <a:p>
                      <a:r>
                        <a:rPr lang="en-US" sz="1800" b="1" i="0" dirty="0">
                          <a:solidFill>
                            <a:schemeClr val="bg2">
                              <a:lumMod val="25000"/>
                            </a:schemeClr>
                          </a:solidFill>
                          <a:latin typeface="Helvetica" pitchFamily="2" charset="0"/>
                        </a:rPr>
                        <a:t>Opportunity Statement</a:t>
                      </a:r>
                    </a:p>
                  </a:txBody>
                  <a:tcPr>
                    <a:solidFill>
                      <a:schemeClr val="accent2">
                        <a:lumMod val="40000"/>
                        <a:lumOff val="60000"/>
                      </a:schemeClr>
                    </a:solidFill>
                  </a:tcPr>
                </a:tc>
                <a:tc>
                  <a:txBody>
                    <a:bodyPr/>
                    <a:lstStyle/>
                    <a:p>
                      <a:r>
                        <a:rPr lang="en-US" sz="1600" b="0" i="0"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Director of Clinics is necessary for oversight of more than 100 students, 200 clients, outreach to 30 community partnerships, and 3000 hours of counseling sessions at two locations each year. This position will provide the opportunity for existing faculty to meet workload requirements, as which faculty are currently required to account for approximately 25 hours a week in workload. Position will directly address accreditation needs to meet training standards.</a:t>
                      </a:r>
                    </a:p>
                  </a:txBody>
                  <a:tcPr>
                    <a:solidFill>
                      <a:schemeClr val="accent2">
                        <a:lumMod val="40000"/>
                        <a:lumOff val="60000"/>
                      </a:schemeClr>
                    </a:solidFill>
                  </a:tcPr>
                </a:tc>
                <a:extLst>
                  <a:ext uri="{0D108BD9-81ED-4DB2-BD59-A6C34878D82A}">
                    <a16:rowId xmlns:a16="http://schemas.microsoft.com/office/drawing/2014/main" val="126973460"/>
                  </a:ext>
                </a:extLst>
              </a:tr>
              <a:tr h="957022">
                <a:tc>
                  <a:txBody>
                    <a:bodyPr/>
                    <a:lstStyle/>
                    <a:p>
                      <a:r>
                        <a:rPr lang="en-US" sz="1800" b="1" i="0" dirty="0">
                          <a:latin typeface="Helvetica" pitchFamily="2" charset="0"/>
                        </a:rPr>
                        <a:t>Risk Statement</a:t>
                      </a:r>
                    </a:p>
                  </a:txBody>
                  <a:tcPr>
                    <a:solidFill>
                      <a:schemeClr val="bg1"/>
                    </a:solidFill>
                  </a:tcPr>
                </a:tc>
                <a:tc>
                  <a:txBody>
                    <a:bodyPr/>
                    <a:lstStyle/>
                    <a:p>
                      <a:r>
                        <a:rPr lang="en-US" sz="1600" b="0" i="0" dirty="0">
                          <a:latin typeface="Helvetica"/>
                          <a:ea typeface="Helvetica Neue" panose="02000503000000020004" pitchFamily="2" charset="0"/>
                          <a:cs typeface="Helvetica Neue" panose="02000503000000020004" pitchFamily="2" charset="0"/>
                        </a:rPr>
                        <a:t>Risks include inconsistent management of facilities for hundreds of clients and students, not meeting accreditation standards, not providing high quality student preparation experiences, increased risk of client-issue management, and limits to community partnership opportunities.</a:t>
                      </a:r>
                    </a:p>
                  </a:txBody>
                  <a:tcPr>
                    <a:solidFill>
                      <a:schemeClr val="bg1"/>
                    </a:solidFill>
                  </a:tcPr>
                </a:tc>
                <a:extLst>
                  <a:ext uri="{0D108BD9-81ED-4DB2-BD59-A6C34878D82A}">
                    <a16:rowId xmlns:a16="http://schemas.microsoft.com/office/drawing/2014/main" val="3968074787"/>
                  </a:ext>
                </a:extLst>
              </a:tr>
            </a:tbl>
          </a:graphicData>
        </a:graphic>
      </p:graphicFrame>
    </p:spTree>
    <p:extLst>
      <p:ext uri="{BB962C8B-B14F-4D97-AF65-F5344CB8AC3E}">
        <p14:creationId xmlns:p14="http://schemas.microsoft.com/office/powerpoint/2010/main" val="123792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6B1F-72A7-FC8E-020D-D8C77C507DD2}"/>
              </a:ext>
            </a:extLst>
          </p:cNvPr>
          <p:cNvSpPr>
            <a:spLocks noGrp="1"/>
          </p:cNvSpPr>
          <p:nvPr>
            <p:ph type="title"/>
          </p:nvPr>
        </p:nvSpPr>
        <p:spPr>
          <a:xfrm>
            <a:off x="838200" y="196162"/>
            <a:ext cx="10515600" cy="1325563"/>
          </a:xfrm>
        </p:spPr>
        <p:txBody>
          <a:bodyPr/>
          <a:lstStyle/>
          <a:p>
            <a:pPr algn="ctr"/>
            <a:r>
              <a:rPr lang="en-US" b="1" dirty="0">
                <a:solidFill>
                  <a:srgbClr val="E36436"/>
                </a:solidFill>
                <a:latin typeface="Helvetica" pitchFamily="2" charset="0"/>
                <a:ea typeface="Helvetica Neue" panose="02000503000000020004" pitchFamily="2" charset="0"/>
                <a:cs typeface="Helvetica Neue" panose="02000503000000020004" pitchFamily="2" charset="0"/>
              </a:rPr>
              <a:t>Supportive Data for Director of Clinics</a:t>
            </a:r>
            <a:endParaRPr lang="en-US" i="1" dirty="0">
              <a:solidFill>
                <a:srgbClr val="E36436"/>
              </a:solidFill>
              <a:latin typeface="Helvetica Oblique" pitchFamily="2" charset="0"/>
              <a:ea typeface="Helvetica Neue" panose="02000503000000020004" pitchFamily="2" charset="0"/>
              <a:cs typeface="Helvetica Neue" panose="02000503000000020004" pitchFamily="2" charset="0"/>
            </a:endParaRPr>
          </a:p>
        </p:txBody>
      </p:sp>
      <p:sp>
        <p:nvSpPr>
          <p:cNvPr id="3" name="Content Placeholder 2">
            <a:extLst>
              <a:ext uri="{FF2B5EF4-FFF2-40B4-BE49-F238E27FC236}">
                <a16:creationId xmlns:a16="http://schemas.microsoft.com/office/drawing/2014/main" id="{433606AF-ABBC-BCE0-1627-02EF7093D913}"/>
              </a:ext>
            </a:extLst>
          </p:cNvPr>
          <p:cNvSpPr>
            <a:spLocks noGrp="1"/>
          </p:cNvSpPr>
          <p:nvPr>
            <p:ph idx="1"/>
          </p:nvPr>
        </p:nvSpPr>
        <p:spPr>
          <a:xfrm>
            <a:off x="477077" y="1746113"/>
            <a:ext cx="11350487" cy="4301642"/>
          </a:xfrm>
        </p:spPr>
        <p:txBody>
          <a:bodyPr vert="horz" lIns="91440" tIns="45720" rIns="91440" bIns="45720" rtlCol="0" anchor="t">
            <a:normAutofit/>
          </a:bodyPr>
          <a:lstStyle/>
          <a:p>
            <a:r>
              <a:rPr lang="en-US" sz="2400" dirty="0">
                <a:solidFill>
                  <a:schemeClr val="bg2">
                    <a:lumMod val="25000"/>
                  </a:schemeClr>
                </a:solidFill>
                <a:latin typeface="Helvetica"/>
                <a:ea typeface="Helvetica Neue" panose="02000503000000020004" pitchFamily="2" charset="0"/>
                <a:cs typeface="Helvetica Neue" panose="02000503000000020004" pitchFamily="2" charset="0"/>
              </a:rPr>
              <a:t>35.9% increase in SCHs from Fall 2018- Fall 2022</a:t>
            </a:r>
          </a:p>
          <a:p>
            <a:r>
              <a:rPr lang="en-US" sz="2400" dirty="0">
                <a:solidFill>
                  <a:schemeClr val="bg2">
                    <a:lumMod val="25000"/>
                  </a:schemeClr>
                </a:solidFill>
                <a:latin typeface="Helvetica Oblique"/>
                <a:ea typeface="Helvetica Neue" panose="02000503000000020004" pitchFamily="2" charset="0"/>
                <a:cs typeface="Helvetica Neue" panose="02000503000000020004" pitchFamily="2" charset="0"/>
              </a:rPr>
              <a:t>71.9% increase in student headcount </a:t>
            </a:r>
            <a:r>
              <a:rPr lang="en-US" sz="2400" dirty="0">
                <a:solidFill>
                  <a:schemeClr val="bg2">
                    <a:lumMod val="25000"/>
                  </a:schemeClr>
                </a:solidFill>
                <a:latin typeface="Helvetica"/>
                <a:ea typeface="Helvetica Neue" panose="02000503000000020004" pitchFamily="2" charset="0"/>
                <a:cs typeface="Helvetica"/>
              </a:rPr>
              <a:t>from Fall 2018- Fall 2022</a:t>
            </a:r>
          </a:p>
        </p:txBody>
      </p:sp>
      <p:pic>
        <p:nvPicPr>
          <p:cNvPr id="6" name="Picture 5">
            <a:extLst>
              <a:ext uri="{FF2B5EF4-FFF2-40B4-BE49-F238E27FC236}">
                <a16:creationId xmlns:a16="http://schemas.microsoft.com/office/drawing/2014/main" id="{48130D7A-19A3-7725-6E48-4CAFDD31343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373678" y="6127267"/>
            <a:ext cx="685800" cy="596900"/>
          </a:xfrm>
          <a:prstGeom prst="rect">
            <a:avLst/>
          </a:prstGeom>
        </p:spPr>
      </p:pic>
      <p:graphicFrame>
        <p:nvGraphicFramePr>
          <p:cNvPr id="7" name="Chart 6" descr="Counselor Education SCHs">
            <a:extLst>
              <a:ext uri="{FF2B5EF4-FFF2-40B4-BE49-F238E27FC236}">
                <a16:creationId xmlns:a16="http://schemas.microsoft.com/office/drawing/2014/main" id="{759E88F6-F2FD-A31F-FB70-84E3A638A64E}"/>
              </a:ext>
            </a:extLst>
          </p:cNvPr>
          <p:cNvGraphicFramePr/>
          <p:nvPr>
            <p:extLst>
              <p:ext uri="{D42A27DB-BD31-4B8C-83A1-F6EECF244321}">
                <p14:modId xmlns:p14="http://schemas.microsoft.com/office/powerpoint/2010/main" val="2798537564"/>
              </p:ext>
            </p:extLst>
          </p:nvPr>
        </p:nvGraphicFramePr>
        <p:xfrm>
          <a:off x="477077" y="3067049"/>
          <a:ext cx="5199823" cy="37909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descr="Counselor Education Student Headcount">
            <a:extLst>
              <a:ext uri="{FF2B5EF4-FFF2-40B4-BE49-F238E27FC236}">
                <a16:creationId xmlns:a16="http://schemas.microsoft.com/office/drawing/2014/main" id="{9486ECBE-5A2A-5DEF-79CA-319A9F8AD859}"/>
              </a:ext>
            </a:extLst>
          </p:cNvPr>
          <p:cNvGraphicFramePr/>
          <p:nvPr>
            <p:extLst>
              <p:ext uri="{D42A27DB-BD31-4B8C-83A1-F6EECF244321}">
                <p14:modId xmlns:p14="http://schemas.microsoft.com/office/powerpoint/2010/main" val="1903027406"/>
              </p:ext>
            </p:extLst>
          </p:nvPr>
        </p:nvGraphicFramePr>
        <p:xfrm>
          <a:off x="5934074" y="3067050"/>
          <a:ext cx="5419725" cy="37909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21645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6B1F-72A7-FC8E-020D-D8C77C507DD2}"/>
              </a:ext>
            </a:extLst>
          </p:cNvPr>
          <p:cNvSpPr>
            <a:spLocks noGrp="1"/>
          </p:cNvSpPr>
          <p:nvPr>
            <p:ph type="title"/>
          </p:nvPr>
        </p:nvSpPr>
        <p:spPr>
          <a:xfrm>
            <a:off x="838199" y="39964"/>
            <a:ext cx="10515600" cy="1325563"/>
          </a:xfrm>
        </p:spPr>
        <p:txBody>
          <a:bodyPr/>
          <a:lstStyle/>
          <a:p>
            <a:pPr algn="ctr"/>
            <a:r>
              <a:rPr lang="en-US" b="1" dirty="0">
                <a:solidFill>
                  <a:srgbClr val="E36436"/>
                </a:solidFill>
                <a:latin typeface="Helvetica"/>
                <a:ea typeface="Helvetica Neue" panose="02000503000000020004" pitchFamily="2" charset="0"/>
                <a:cs typeface="Helvetica Neue" panose="02000503000000020004" pitchFamily="2" charset="0"/>
              </a:rPr>
              <a:t>Budget Request </a:t>
            </a:r>
            <a:endParaRPr lang="en-US" b="1" i="1" dirty="0">
              <a:solidFill>
                <a:srgbClr val="E36436"/>
              </a:solidFill>
              <a:latin typeface="Helvetica"/>
              <a:ea typeface="Helvetica Neue" panose="02000503000000020004" pitchFamily="2" charset="0"/>
              <a:cs typeface="Helvetica Neue" panose="02000503000000020004" pitchFamily="2" charset="0"/>
            </a:endParaRPr>
          </a:p>
        </p:txBody>
      </p:sp>
      <p:pic>
        <p:nvPicPr>
          <p:cNvPr id="6" name="Picture 5">
            <a:extLst>
              <a:ext uri="{FF2B5EF4-FFF2-40B4-BE49-F238E27FC236}">
                <a16:creationId xmlns:a16="http://schemas.microsoft.com/office/drawing/2014/main" id="{48130D7A-19A3-7725-6E48-4CAFDD31343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373678" y="6127267"/>
            <a:ext cx="685800" cy="596900"/>
          </a:xfrm>
          <a:prstGeom prst="rect">
            <a:avLst/>
          </a:prstGeom>
        </p:spPr>
      </p:pic>
      <p:graphicFrame>
        <p:nvGraphicFramePr>
          <p:cNvPr id="7" name="Table 7">
            <a:extLst>
              <a:ext uri="{FF2B5EF4-FFF2-40B4-BE49-F238E27FC236}">
                <a16:creationId xmlns:a16="http://schemas.microsoft.com/office/drawing/2014/main" id="{FFD7F495-52A1-C565-7638-6F2DB05C524B}"/>
              </a:ext>
            </a:extLst>
          </p:cNvPr>
          <p:cNvGraphicFramePr>
            <a:graphicFrameLocks noGrp="1"/>
          </p:cNvGraphicFramePr>
          <p:nvPr>
            <p:extLst>
              <p:ext uri="{D42A27DB-BD31-4B8C-83A1-F6EECF244321}">
                <p14:modId xmlns:p14="http://schemas.microsoft.com/office/powerpoint/2010/main" val="2485522562"/>
              </p:ext>
            </p:extLst>
          </p:nvPr>
        </p:nvGraphicFramePr>
        <p:xfrm>
          <a:off x="838199" y="1273240"/>
          <a:ext cx="10515600" cy="5133622"/>
        </p:xfrm>
        <a:graphic>
          <a:graphicData uri="http://schemas.openxmlformats.org/drawingml/2006/table">
            <a:tbl>
              <a:tblPr firstRow="1" bandRow="1">
                <a:tableStyleId>{21E4AEA4-8DFA-4A89-87EB-49C32662AFE0}</a:tableStyleId>
              </a:tblPr>
              <a:tblGrid>
                <a:gridCol w="2789584">
                  <a:extLst>
                    <a:ext uri="{9D8B030D-6E8A-4147-A177-3AD203B41FA5}">
                      <a16:colId xmlns:a16="http://schemas.microsoft.com/office/drawing/2014/main" val="1196900940"/>
                    </a:ext>
                  </a:extLst>
                </a:gridCol>
                <a:gridCol w="7726016">
                  <a:extLst>
                    <a:ext uri="{9D8B030D-6E8A-4147-A177-3AD203B41FA5}">
                      <a16:colId xmlns:a16="http://schemas.microsoft.com/office/drawing/2014/main" val="3568809713"/>
                    </a:ext>
                  </a:extLst>
                </a:gridCol>
              </a:tblGrid>
              <a:tr h="396532">
                <a:tc>
                  <a:txBody>
                    <a:bodyPr/>
                    <a:lstStyle/>
                    <a:p>
                      <a:r>
                        <a:rPr lang="en-US" sz="2000" b="1" i="0" dirty="0">
                          <a:latin typeface="Helvetica" pitchFamily="2" charset="0"/>
                        </a:rPr>
                        <a:t>#2 Budget Priority</a:t>
                      </a:r>
                    </a:p>
                  </a:txBody>
                  <a:tcPr>
                    <a:solidFill>
                      <a:srgbClr val="E36436"/>
                    </a:solidFill>
                  </a:tcPr>
                </a:tc>
                <a:tc>
                  <a:txBody>
                    <a:bodyPr/>
                    <a:lstStyle/>
                    <a:p>
                      <a:r>
                        <a:rPr lang="en-US" sz="2000" b="1" i="0" dirty="0">
                          <a:latin typeface="Helvetica" pitchFamily="2" charset="0"/>
                        </a:rPr>
                        <a:t>Coordinator II</a:t>
                      </a:r>
                    </a:p>
                  </a:txBody>
                  <a:tcPr>
                    <a:solidFill>
                      <a:srgbClr val="E36436"/>
                    </a:solidFill>
                  </a:tcPr>
                </a:tc>
                <a:extLst>
                  <a:ext uri="{0D108BD9-81ED-4DB2-BD59-A6C34878D82A}">
                    <a16:rowId xmlns:a16="http://schemas.microsoft.com/office/drawing/2014/main" val="1047101734"/>
                  </a:ext>
                </a:extLst>
              </a:tr>
              <a:tr h="741534">
                <a:tc>
                  <a:txBody>
                    <a:bodyPr/>
                    <a:lstStyle/>
                    <a:p>
                      <a:r>
                        <a:rPr lang="en-US" sz="1800" b="1" i="0" dirty="0">
                          <a:solidFill>
                            <a:schemeClr val="bg2">
                              <a:lumMod val="25000"/>
                            </a:schemeClr>
                          </a:solidFill>
                          <a:latin typeface="Helvetica" pitchFamily="2" charset="0"/>
                        </a:rPr>
                        <a:t>Aligned with Strategic</a:t>
                      </a:r>
                    </a:p>
                    <a:p>
                      <a:r>
                        <a:rPr lang="en-US" sz="1800" b="1" i="0" dirty="0">
                          <a:solidFill>
                            <a:schemeClr val="bg2">
                              <a:lumMod val="25000"/>
                            </a:schemeClr>
                          </a:solidFill>
                          <a:latin typeface="Helvetica" pitchFamily="2" charset="0"/>
                        </a:rPr>
                        <a:t>Priority Goal</a:t>
                      </a:r>
                    </a:p>
                  </a:txBody>
                  <a:tcPr>
                    <a:solidFill>
                      <a:schemeClr val="bg1"/>
                    </a:solidFill>
                  </a:tcPr>
                </a:tc>
                <a:tc>
                  <a:txBody>
                    <a:bodyPr/>
                    <a:lstStyle/>
                    <a:p>
                      <a:r>
                        <a:rPr lang="en-US" sz="1600" b="0" i="0"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Strategic Priority 1: Prioritize student success and student access. </a:t>
                      </a:r>
                    </a:p>
                    <a:p>
                      <a:r>
                        <a:rPr lang="en-US" sz="1600" b="0" i="0"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Goal 1: Recruit, retain, graduate, and transform students to succeed to drive sustainable growth.</a:t>
                      </a:r>
                    </a:p>
                  </a:txBody>
                  <a:tcPr>
                    <a:solidFill>
                      <a:schemeClr val="bg1"/>
                    </a:solidFill>
                  </a:tcPr>
                </a:tc>
                <a:extLst>
                  <a:ext uri="{0D108BD9-81ED-4DB2-BD59-A6C34878D82A}">
                    <a16:rowId xmlns:a16="http://schemas.microsoft.com/office/drawing/2014/main" val="1953934233"/>
                  </a:ext>
                </a:extLst>
              </a:tr>
              <a:tr h="455671">
                <a:tc>
                  <a:txBody>
                    <a:bodyPr/>
                    <a:lstStyle/>
                    <a:p>
                      <a:r>
                        <a:rPr lang="en-US" sz="1800" b="1" i="0" dirty="0">
                          <a:solidFill>
                            <a:schemeClr val="bg2">
                              <a:lumMod val="25000"/>
                            </a:schemeClr>
                          </a:solidFill>
                          <a:latin typeface="Helvetica" pitchFamily="2" charset="0"/>
                        </a:rPr>
                        <a:t>Amount Requested</a:t>
                      </a:r>
                    </a:p>
                  </a:txBody>
                  <a:tcPr>
                    <a:solidFill>
                      <a:schemeClr val="accent2">
                        <a:lumMod val="40000"/>
                        <a:lumOff val="60000"/>
                      </a:schemeClr>
                    </a:solidFill>
                  </a:tcPr>
                </a:tc>
                <a:tc>
                  <a:txBody>
                    <a:bodyPr/>
                    <a:lstStyle/>
                    <a:p>
                      <a:r>
                        <a:rPr lang="en-US" sz="1600" b="0" i="0"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$69,021</a:t>
                      </a:r>
                    </a:p>
                  </a:txBody>
                  <a:tcPr>
                    <a:solidFill>
                      <a:schemeClr val="accent2">
                        <a:lumMod val="40000"/>
                        <a:lumOff val="60000"/>
                      </a:schemeClr>
                    </a:solidFill>
                  </a:tcPr>
                </a:tc>
                <a:extLst>
                  <a:ext uri="{0D108BD9-81ED-4DB2-BD59-A6C34878D82A}">
                    <a16:rowId xmlns:a16="http://schemas.microsoft.com/office/drawing/2014/main" val="3209393977"/>
                  </a:ext>
                </a:extLst>
              </a:tr>
              <a:tr h="489757">
                <a:tc>
                  <a:txBody>
                    <a:bodyPr/>
                    <a:lstStyle/>
                    <a:p>
                      <a:r>
                        <a:rPr lang="en-US" sz="1800" b="1" i="0" dirty="0">
                          <a:solidFill>
                            <a:schemeClr val="bg2">
                              <a:lumMod val="25000"/>
                            </a:schemeClr>
                          </a:solidFill>
                          <a:latin typeface="Helvetica" pitchFamily="2" charset="0"/>
                        </a:rPr>
                        <a:t>Frequency of Need</a:t>
                      </a:r>
                    </a:p>
                  </a:txBody>
                  <a:tcPr>
                    <a:solidFill>
                      <a:schemeClr val="bg1"/>
                    </a:solidFill>
                  </a:tcPr>
                </a:tc>
                <a:tc>
                  <a:txBody>
                    <a:bodyPr/>
                    <a:lstStyle/>
                    <a:p>
                      <a:r>
                        <a:rPr lang="en-US" dirty="0">
                          <a:effectLst/>
                        </a:rPr>
                        <a:t>Recurring</a:t>
                      </a:r>
                    </a:p>
                  </a:txBody>
                  <a:tcPr anchor="ctr">
                    <a:solidFill>
                      <a:schemeClr val="bg1"/>
                    </a:solidFill>
                  </a:tcPr>
                </a:tc>
                <a:extLst>
                  <a:ext uri="{0D108BD9-81ED-4DB2-BD59-A6C34878D82A}">
                    <a16:rowId xmlns:a16="http://schemas.microsoft.com/office/drawing/2014/main" val="708386040"/>
                  </a:ext>
                </a:extLst>
              </a:tr>
              <a:tr h="1121911">
                <a:tc>
                  <a:txBody>
                    <a:bodyPr/>
                    <a:lstStyle/>
                    <a:p>
                      <a:r>
                        <a:rPr lang="en-US" sz="1800" b="1" i="0" dirty="0">
                          <a:solidFill>
                            <a:schemeClr val="bg2">
                              <a:lumMod val="25000"/>
                            </a:schemeClr>
                          </a:solidFill>
                          <a:latin typeface="Helvetica" pitchFamily="2" charset="0"/>
                        </a:rPr>
                        <a:t>Opportunity Statement</a:t>
                      </a:r>
                    </a:p>
                  </a:txBody>
                  <a:tcPr>
                    <a:solidFill>
                      <a:schemeClr val="accent2">
                        <a:lumMod val="40000"/>
                        <a:lumOff val="60000"/>
                      </a:schemeClr>
                    </a:solidFill>
                  </a:tcPr>
                </a:tc>
                <a:tc>
                  <a:txBody>
                    <a:bodyPr/>
                    <a:lstStyle/>
                    <a:p>
                      <a:r>
                        <a:rPr lang="en-US" dirty="0">
                          <a:effectLst/>
                        </a:rPr>
                        <a:t>The State of Texas is in the midst of a teacher shortage bordering on crisis levels. At the start of the 2022-23 academic year, Houston’s five largest school districts reported combined vacancies of 2,236 unfilled teaching positions. SHSU’s COE is poised to lead the way through the high-quality, research-based mentoring program, in which we have adapted the strongest components of our excellent undergraduate teacher preparation program into a more structured and supportive program for alternative certification.</a:t>
                      </a:r>
                    </a:p>
                  </a:txBody>
                  <a:tcPr anchor="ctr">
                    <a:solidFill>
                      <a:schemeClr val="accent2">
                        <a:lumMod val="40000"/>
                        <a:lumOff val="60000"/>
                      </a:schemeClr>
                    </a:solidFill>
                  </a:tcPr>
                </a:tc>
                <a:extLst>
                  <a:ext uri="{0D108BD9-81ED-4DB2-BD59-A6C34878D82A}">
                    <a16:rowId xmlns:a16="http://schemas.microsoft.com/office/drawing/2014/main" val="126973460"/>
                  </a:ext>
                </a:extLst>
              </a:tr>
              <a:tr h="957022">
                <a:tc>
                  <a:txBody>
                    <a:bodyPr/>
                    <a:lstStyle/>
                    <a:p>
                      <a:r>
                        <a:rPr lang="en-US" sz="1800" b="1" i="0" dirty="0">
                          <a:latin typeface="Helvetica" pitchFamily="2" charset="0"/>
                        </a:rPr>
                        <a:t>Risk Statement</a:t>
                      </a:r>
                    </a:p>
                  </a:txBody>
                  <a:tcPr>
                    <a:solidFill>
                      <a:schemeClr val="bg1"/>
                    </a:solidFill>
                  </a:tcPr>
                </a:tc>
                <a:tc>
                  <a:txBody>
                    <a:bodyPr/>
                    <a:lstStyle/>
                    <a:p>
                      <a:r>
                        <a:rPr lang="en-US" dirty="0">
                          <a:effectLst/>
                        </a:rPr>
                        <a:t>The newly launched ACP is in danger of failing to meet student needs for success without added certification support. Position will ensure the human capacity exists to support this new program within the SHSU College of Education. </a:t>
                      </a:r>
                    </a:p>
                  </a:txBody>
                  <a:tcPr anchor="ctr">
                    <a:solidFill>
                      <a:schemeClr val="bg1"/>
                    </a:solidFill>
                  </a:tcPr>
                </a:tc>
                <a:extLst>
                  <a:ext uri="{0D108BD9-81ED-4DB2-BD59-A6C34878D82A}">
                    <a16:rowId xmlns:a16="http://schemas.microsoft.com/office/drawing/2014/main" val="3968074787"/>
                  </a:ext>
                </a:extLst>
              </a:tr>
            </a:tbl>
          </a:graphicData>
        </a:graphic>
      </p:graphicFrame>
    </p:spTree>
    <p:extLst>
      <p:ext uri="{BB962C8B-B14F-4D97-AF65-F5344CB8AC3E}">
        <p14:creationId xmlns:p14="http://schemas.microsoft.com/office/powerpoint/2010/main" val="1852110537"/>
      </p:ext>
    </p:extLst>
  </p:cSld>
  <p:clrMapOvr>
    <a:masterClrMapping/>
  </p:clrMapOvr>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031109692EEC4AA34996ED14BA7017" ma:contentTypeVersion="2" ma:contentTypeDescription="Create a new document." ma:contentTypeScope="" ma:versionID="14d6366db5462c9d79d6c0fa525c5e88">
  <xsd:schema xmlns:xsd="http://www.w3.org/2001/XMLSchema" xmlns:xs="http://www.w3.org/2001/XMLSchema" xmlns:p="http://schemas.microsoft.com/office/2006/metadata/properties" xmlns:ns2="ce553ee4-bd0d-41b1-931a-cd37f6eb4c96" targetNamespace="http://schemas.microsoft.com/office/2006/metadata/properties" ma:root="true" ma:fieldsID="cd9429075a7343683fcc908e9bdd915f" ns2:_="">
    <xsd:import namespace="ce553ee4-bd0d-41b1-931a-cd37f6eb4c9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553ee4-bd0d-41b1-931a-cd37f6eb4c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F638C8-9253-4E76-9A62-0E19376187C5}">
  <ds:schemaRefs>
    <ds:schemaRef ds:uri="http://schemas.microsoft.com/sharepoint/v3/contenttype/forms"/>
  </ds:schemaRefs>
</ds:datastoreItem>
</file>

<file path=customXml/itemProps2.xml><?xml version="1.0" encoding="utf-8"?>
<ds:datastoreItem xmlns:ds="http://schemas.openxmlformats.org/officeDocument/2006/customXml" ds:itemID="{375E3A59-1E71-4DBA-AD31-3F1910ECBD8F}">
  <ds:schemaRefs>
    <ds:schemaRef ds:uri="ce553ee4-bd0d-41b1-931a-cd37f6eb4c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21B25A9-914B-411C-84AB-4CD29B4F524C}">
  <ds:schemaRefs>
    <ds:schemaRef ds:uri="ce553ee4-bd0d-41b1-931a-cd37f6eb4c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81</TotalTime>
  <Words>1353</Words>
  <Application>Microsoft Office PowerPoint</Application>
  <PresentationFormat>Widescreen</PresentationFormat>
  <Paragraphs>166</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Helvetica</vt:lpstr>
      <vt:lpstr>Helvetica Neue</vt:lpstr>
      <vt:lpstr>Helvetica Oblique</vt:lpstr>
      <vt:lpstr>Wingdings</vt:lpstr>
      <vt:lpstr>Office Theme 2013 - 2022</vt:lpstr>
      <vt:lpstr>College of Education</vt:lpstr>
      <vt:lpstr>College / Division Names</vt:lpstr>
      <vt:lpstr>            FY 2023 Accomplishments</vt:lpstr>
      <vt:lpstr>FY 2023 Accomplishments</vt:lpstr>
      <vt:lpstr>FY 2023 Accomplishments</vt:lpstr>
      <vt:lpstr>FY 2023 Accomplishments</vt:lpstr>
      <vt:lpstr>Budget Request</vt:lpstr>
      <vt:lpstr>Supportive Data for Director of Clinics</vt:lpstr>
      <vt:lpstr>Budget Request </vt:lpstr>
      <vt:lpstr>Supportive Data for Coordinator II, ACP </vt:lpstr>
      <vt:lpstr>Budget Request</vt:lpstr>
      <vt:lpstr>Supportive Data for Specialist III (Ed Prep) </vt:lpstr>
      <vt:lpstr>Budget Request</vt:lpstr>
      <vt:lpstr>Summary of Budget Requests</vt:lpstr>
      <vt:lpstr>Self-funded New Initiatives </vt:lpstr>
      <vt:lpstr>Prospective “Big Ideas”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 Division Name</dc:title>
  <dc:creator>Smith, Brianna</dc:creator>
  <cp:lastModifiedBy>Nguyen, Du</cp:lastModifiedBy>
  <cp:revision>8</cp:revision>
  <cp:lastPrinted>2023-02-08T21:52:17Z</cp:lastPrinted>
  <dcterms:created xsi:type="dcterms:W3CDTF">2023-01-09T16:14:47Z</dcterms:created>
  <dcterms:modified xsi:type="dcterms:W3CDTF">2023-03-30T14:26:24Z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0x01010003031109692EEC4AA34996ED14BA7017</vt:lpwstr>
  </property>
</Properties>
</file>